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Lst>
  <p:notesMasterIdLst>
    <p:notesMasterId r:id="rId16"/>
  </p:notesMasterIdLst>
  <p:sldIdLst>
    <p:sldId id="273" r:id="rId4"/>
    <p:sldId id="286" r:id="rId5"/>
    <p:sldId id="282" r:id="rId6"/>
    <p:sldId id="283" r:id="rId7"/>
    <p:sldId id="284" r:id="rId8"/>
    <p:sldId id="285" r:id="rId9"/>
    <p:sldId id="276" r:id="rId10"/>
    <p:sldId id="277" r:id="rId11"/>
    <p:sldId id="278" r:id="rId12"/>
    <p:sldId id="281" r:id="rId13"/>
    <p:sldId id="279" r:id="rId14"/>
    <p:sldId id="275" r:id="rId15"/>
  </p:sldIdLst>
  <p:sldSz cx="18288000" cy="10287000"/>
  <p:notesSz cx="6858000" cy="9144000"/>
  <p:embeddedFontLst>
    <p:embeddedFont>
      <p:font typeface="Barlow" pitchFamily="2" charset="77"/>
      <p:regular r:id="rId17"/>
      <p:bold r:id="rId18"/>
      <p:italic r:id="rId19"/>
      <p:boldItalic r:id="rId20"/>
    </p:embeddedFont>
    <p:embeddedFont>
      <p:font typeface="Barlow Light" pitchFamily="2" charset="77"/>
      <p:regular r:id="rId21"/>
      <p:italic r:id="rId22"/>
    </p:embeddedFont>
    <p:embeddedFont>
      <p:font typeface="YaleNew" panose="02000602050000020003" pitchFamily="2" charset="77"/>
      <p:regular r:id="rId23"/>
      <p:bold r:id="rId24"/>
      <p:italic r:id="rId25"/>
      <p:boldItalic r:id="rId26"/>
    </p:embeddedFont>
    <p:embeddedFont>
      <p:font typeface="YaleNew Bold" panose="02000602050000020003" pitchFamily="2" charset="77"/>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6B"/>
    <a:srgbClr val="F5F5E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8" autoAdjust="0"/>
    <p:restoredTop sz="75312" autoAdjust="0"/>
  </p:normalViewPr>
  <p:slideViewPr>
    <p:cSldViewPr>
      <p:cViewPr varScale="1">
        <p:scale>
          <a:sx n="59" d="100"/>
          <a:sy n="59" d="100"/>
        </p:scale>
        <p:origin x="164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1.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BB970-92A1-F848-92D8-1E048AE33E82}" type="datetimeFigureOut">
              <a:rPr lang="en-US" smtClean="0"/>
              <a:t>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4074F-13F0-FB4B-A345-93E4331A1DEB}" type="slidenum">
              <a:rPr lang="en-US" smtClean="0"/>
              <a:t>‹#›</a:t>
            </a:fld>
            <a:endParaRPr lang="en-US"/>
          </a:p>
        </p:txBody>
      </p:sp>
    </p:spTree>
    <p:extLst>
      <p:ext uri="{BB962C8B-B14F-4D97-AF65-F5344CB8AC3E}">
        <p14:creationId xmlns:p14="http://schemas.microsoft.com/office/powerpoint/2010/main" val="39983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ICD codes changed around October 2015 from ICD-9 to ICD-10. The 2018 to 2022 range was chosen to avoid weeding the differences between these even labeling differences.</a:t>
            </a:r>
          </a:p>
        </p:txBody>
      </p:sp>
      <p:sp>
        <p:nvSpPr>
          <p:cNvPr id="4" name="Slide Number Placeholder 3"/>
          <p:cNvSpPr>
            <a:spLocks noGrp="1"/>
          </p:cNvSpPr>
          <p:nvPr>
            <p:ph type="sldNum" sz="quarter" idx="5"/>
          </p:nvPr>
        </p:nvSpPr>
        <p:spPr/>
        <p:txBody>
          <a:bodyPr/>
          <a:lstStyle/>
          <a:p>
            <a:fld id="{9AE4074F-13F0-FB4B-A345-93E4331A1DEB}" type="slidenum">
              <a:rPr lang="en-US" smtClean="0"/>
              <a:t>7</a:t>
            </a:fld>
            <a:endParaRPr lang="en-US"/>
          </a:p>
        </p:txBody>
      </p:sp>
    </p:spTree>
    <p:extLst>
      <p:ext uri="{BB962C8B-B14F-4D97-AF65-F5344CB8AC3E}">
        <p14:creationId xmlns:p14="http://schemas.microsoft.com/office/powerpoint/2010/main" val="4076446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E4074F-13F0-FB4B-A345-93E4331A1DEB}" type="slidenum">
              <a:rPr lang="en-US" smtClean="0"/>
              <a:t>8</a:t>
            </a:fld>
            <a:endParaRPr lang="en-US"/>
          </a:p>
        </p:txBody>
      </p:sp>
    </p:spTree>
    <p:extLst>
      <p:ext uri="{BB962C8B-B14F-4D97-AF65-F5344CB8AC3E}">
        <p14:creationId xmlns:p14="http://schemas.microsoft.com/office/powerpoint/2010/main" val="921133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C9F83-F85A-B9C9-114B-0AF923DA5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741D2-BA79-FC95-16A3-042E4C66E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4E5A1-D01B-FB45-3512-213EDA692E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D31787-D088-D824-59F8-FF3D2897EA61}"/>
              </a:ext>
            </a:extLst>
          </p:cNvPr>
          <p:cNvSpPr>
            <a:spLocks noGrp="1"/>
          </p:cNvSpPr>
          <p:nvPr>
            <p:ph type="sldNum" sz="quarter" idx="5"/>
          </p:nvPr>
        </p:nvSpPr>
        <p:spPr/>
        <p:txBody>
          <a:bodyPr/>
          <a:lstStyle/>
          <a:p>
            <a:fld id="{9AE4074F-13F0-FB4B-A345-93E4331A1DEB}" type="slidenum">
              <a:rPr lang="en-US" smtClean="0"/>
              <a:t>9</a:t>
            </a:fld>
            <a:endParaRPr lang="en-US"/>
          </a:p>
        </p:txBody>
      </p:sp>
    </p:spTree>
    <p:extLst>
      <p:ext uri="{BB962C8B-B14F-4D97-AF65-F5344CB8AC3E}">
        <p14:creationId xmlns:p14="http://schemas.microsoft.com/office/powerpoint/2010/main" val="1651459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5CED7-13D0-9161-8131-E0A8BC86F7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A7E5F4-8E59-ADBB-F83C-46ADE703DA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2367DE-9F2F-B62B-6165-5A21920DAB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5E9C54-DE0D-C773-5878-50D30C157B69}"/>
              </a:ext>
            </a:extLst>
          </p:cNvPr>
          <p:cNvSpPr>
            <a:spLocks noGrp="1"/>
          </p:cNvSpPr>
          <p:nvPr>
            <p:ph type="sldNum" sz="quarter" idx="5"/>
          </p:nvPr>
        </p:nvSpPr>
        <p:spPr/>
        <p:txBody>
          <a:bodyPr/>
          <a:lstStyle/>
          <a:p>
            <a:fld id="{9AE4074F-13F0-FB4B-A345-93E4331A1DEB}" type="slidenum">
              <a:rPr lang="en-US" smtClean="0"/>
              <a:t>10</a:t>
            </a:fld>
            <a:endParaRPr lang="en-US"/>
          </a:p>
        </p:txBody>
      </p:sp>
    </p:spTree>
    <p:extLst>
      <p:ext uri="{BB962C8B-B14F-4D97-AF65-F5344CB8AC3E}">
        <p14:creationId xmlns:p14="http://schemas.microsoft.com/office/powerpoint/2010/main" val="2424881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all combinations are age-adjusted except for outputs that are stratified by age.</a:t>
            </a:r>
          </a:p>
        </p:txBody>
      </p:sp>
      <p:sp>
        <p:nvSpPr>
          <p:cNvPr id="4" name="Slide Number Placeholder 3"/>
          <p:cNvSpPr>
            <a:spLocks noGrp="1"/>
          </p:cNvSpPr>
          <p:nvPr>
            <p:ph type="sldNum" sz="quarter" idx="5"/>
          </p:nvPr>
        </p:nvSpPr>
        <p:spPr/>
        <p:txBody>
          <a:bodyPr/>
          <a:lstStyle/>
          <a:p>
            <a:fld id="{9AE4074F-13F0-FB4B-A345-93E4331A1DEB}" type="slidenum">
              <a:rPr lang="en-US" smtClean="0"/>
              <a:t>11</a:t>
            </a:fld>
            <a:endParaRPr lang="en-US"/>
          </a:p>
        </p:txBody>
      </p:sp>
    </p:spTree>
    <p:extLst>
      <p:ext uri="{BB962C8B-B14F-4D97-AF65-F5344CB8AC3E}">
        <p14:creationId xmlns:p14="http://schemas.microsoft.com/office/powerpoint/2010/main" val="291062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v1">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3466B486-DE17-838A-DF76-090D02E32C00}"/>
              </a:ext>
            </a:extLst>
          </p:cNvPr>
          <p:cNvGrpSpPr/>
          <p:nvPr userDrawn="1"/>
        </p:nvGrpSpPr>
        <p:grpSpPr>
          <a:xfrm>
            <a:off x="0" y="-180826"/>
            <a:ext cx="252175" cy="10467826"/>
            <a:chOff x="0" y="-47625"/>
            <a:chExt cx="66416" cy="2756958"/>
          </a:xfrm>
        </p:grpSpPr>
        <p:sp>
          <p:nvSpPr>
            <p:cNvPr id="7" name="Freeform 3">
              <a:extLst>
                <a:ext uri="{FF2B5EF4-FFF2-40B4-BE49-F238E27FC236}">
                  <a16:creationId xmlns:a16="http://schemas.microsoft.com/office/drawing/2014/main" id="{A7551843-2061-438F-1B2B-0AA181F98163}"/>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8" name="TextBox 4">
              <a:extLst>
                <a:ext uri="{FF2B5EF4-FFF2-40B4-BE49-F238E27FC236}">
                  <a16:creationId xmlns:a16="http://schemas.microsoft.com/office/drawing/2014/main" id="{C7DB56EB-30EA-0607-47C1-950F93CEBFD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2" name="Freeform 8">
            <a:extLst>
              <a:ext uri="{FF2B5EF4-FFF2-40B4-BE49-F238E27FC236}">
                <a16:creationId xmlns:a16="http://schemas.microsoft.com/office/drawing/2014/main" id="{9B19AD81-6DC9-DCE5-008E-9CBE881A15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0" name="Title 8">
            <a:extLst>
              <a:ext uri="{FF2B5EF4-FFF2-40B4-BE49-F238E27FC236}">
                <a16:creationId xmlns:a16="http://schemas.microsoft.com/office/drawing/2014/main" id="{3D307425-7897-028E-2720-6E62D7A49F07}"/>
              </a:ext>
            </a:extLst>
          </p:cNvPr>
          <p:cNvSpPr>
            <a:spLocks noGrp="1"/>
          </p:cNvSpPr>
          <p:nvPr>
            <p:ph type="title" hasCustomPrompt="1"/>
          </p:nvPr>
        </p:nvSpPr>
        <p:spPr>
          <a:xfrm>
            <a:off x="2362200" y="3924300"/>
            <a:ext cx="13563600" cy="1219200"/>
          </a:xfrm>
        </p:spPr>
        <p:txBody>
          <a:bodyPr>
            <a:noAutofit/>
          </a:bodyPr>
          <a:lstStyle>
            <a:lvl1pPr>
              <a:defRPr sz="9000"/>
            </a:lvl1pPr>
          </a:lstStyle>
          <a:p>
            <a:pPr marL="0" marR="0" lvl="0" indent="0" algn="ctr" defTabSz="914400" rtl="0" eaLnBrk="1" fontAlgn="auto" latinLnBrk="0" hangingPunct="1">
              <a:lnSpc>
                <a:spcPts val="9720"/>
              </a:lnSpc>
              <a:spcBef>
                <a:spcPts val="0"/>
              </a:spcBef>
              <a:spcAft>
                <a:spcPts val="0"/>
              </a:spcAft>
              <a:buClrTx/>
              <a:buSzTx/>
              <a:buFontTx/>
              <a:buNone/>
              <a:tabLst/>
              <a:defRPr/>
            </a:pPr>
            <a:r>
              <a:rPr kumimoji="0" lang="en-US" sz="9000" b="1" i="0" u="none" strike="noStrike" kern="1200" cap="none" spc="0" normalizeH="0" baseline="0" noProof="0" dirty="0">
                <a:ln>
                  <a:noFill/>
                </a:ln>
                <a:solidFill>
                  <a:srgbClr val="00356B"/>
                </a:solidFill>
                <a:effectLst/>
                <a:uLnTx/>
                <a:uFillTx/>
                <a:latin typeface="YaleNew Bold"/>
                <a:ea typeface="YaleNew Bold"/>
                <a:cs typeface="YaleNew Bold"/>
                <a:sym typeface="YaleNew Bold"/>
              </a:rPr>
              <a:t>DSDE PowerPoint Template</a:t>
            </a:r>
          </a:p>
        </p:txBody>
      </p:sp>
      <p:sp>
        <p:nvSpPr>
          <p:cNvPr id="16" name="Text Placeholder 12">
            <a:extLst>
              <a:ext uri="{FF2B5EF4-FFF2-40B4-BE49-F238E27FC236}">
                <a16:creationId xmlns:a16="http://schemas.microsoft.com/office/drawing/2014/main" id="{E2858D4C-D851-AFA0-600E-338B76176C37}"/>
              </a:ext>
            </a:extLst>
          </p:cNvPr>
          <p:cNvSpPr>
            <a:spLocks noGrp="1"/>
          </p:cNvSpPr>
          <p:nvPr>
            <p:ph type="body" sz="quarter" idx="14" hasCustomPrompt="1"/>
          </p:nvPr>
        </p:nvSpPr>
        <p:spPr>
          <a:xfrm>
            <a:off x="4912318" y="5372101"/>
            <a:ext cx="8458199" cy="838200"/>
          </a:xfrm>
        </p:spPr>
        <p:txBody>
          <a:bodyPr>
            <a:normAutofit/>
          </a:bodyPr>
          <a:lstStyle>
            <a:lvl1pPr algn="ctr">
              <a:defRPr sz="4200" b="0"/>
            </a:lvl1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4400" dirty="0">
                <a:solidFill>
                  <a:srgbClr val="00356B"/>
                </a:solidFill>
                <a:latin typeface="Barlow"/>
                <a:ea typeface="Barlow"/>
                <a:cs typeface="Barlow"/>
                <a:sym typeface="Barlow"/>
              </a:rPr>
              <a:t>Front page option 1</a:t>
            </a:r>
          </a:p>
        </p:txBody>
      </p:sp>
    </p:spTree>
    <p:extLst>
      <p:ext uri="{BB962C8B-B14F-4D97-AF65-F5344CB8AC3E}">
        <p14:creationId xmlns:p14="http://schemas.microsoft.com/office/powerpoint/2010/main" val="1971099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nary Code">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CBA2D953-A20C-AFB1-72D0-36FF673B698C}"/>
              </a:ext>
            </a:extLst>
          </p:cNvPr>
          <p:cNvGrpSpPr/>
          <p:nvPr userDrawn="1"/>
        </p:nvGrpSpPr>
        <p:grpSpPr>
          <a:xfrm>
            <a:off x="0" y="0"/>
            <a:ext cx="641169" cy="10287000"/>
            <a:chOff x="0" y="0"/>
            <a:chExt cx="216889" cy="3479800"/>
          </a:xfrm>
        </p:grpSpPr>
        <p:sp>
          <p:nvSpPr>
            <p:cNvPr id="7" name="Freeform 3">
              <a:extLst>
                <a:ext uri="{FF2B5EF4-FFF2-40B4-BE49-F238E27FC236}">
                  <a16:creationId xmlns:a16="http://schemas.microsoft.com/office/drawing/2014/main" id="{A7E95090-77C0-743F-183C-BD240DB5F93D}"/>
                </a:ext>
              </a:extLst>
            </p:cNvPr>
            <p:cNvSpPr/>
            <p:nvPr/>
          </p:nvSpPr>
          <p:spPr>
            <a:xfrm>
              <a:off x="0" y="0"/>
              <a:ext cx="216889" cy="3479800"/>
            </a:xfrm>
            <a:custGeom>
              <a:avLst/>
              <a:gdLst/>
              <a:ahLst/>
              <a:cxnLst/>
              <a:rect l="l" t="t" r="r" b="b"/>
              <a:pathLst>
                <a:path w="216889" h="3479800">
                  <a:moveTo>
                    <a:pt x="0" y="0"/>
                  </a:moveTo>
                  <a:lnTo>
                    <a:pt x="216889" y="0"/>
                  </a:lnTo>
                  <a:lnTo>
                    <a:pt x="216889" y="3479800"/>
                  </a:lnTo>
                  <a:lnTo>
                    <a:pt x="0" y="3479800"/>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8" name="Freeform 4">
            <a:extLst>
              <a:ext uri="{FF2B5EF4-FFF2-40B4-BE49-F238E27FC236}">
                <a16:creationId xmlns:a16="http://schemas.microsoft.com/office/drawing/2014/main" id="{845C14C9-7F43-EB85-E10F-E4685882673D}"/>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l="-5" r="-5"/>
            </a:stretch>
          </a:blipFill>
        </p:spPr>
        <p:txBody>
          <a:bodyPr/>
          <a:lstStyle/>
          <a:p>
            <a:endParaRPr lang="en-US"/>
          </a:p>
        </p:txBody>
      </p:sp>
      <p:sp>
        <p:nvSpPr>
          <p:cNvPr id="9" name="Freeform 5">
            <a:extLst>
              <a:ext uri="{FF2B5EF4-FFF2-40B4-BE49-F238E27FC236}">
                <a16:creationId xmlns:a16="http://schemas.microsoft.com/office/drawing/2014/main" id="{750271DC-A84F-672A-8C0D-8DA8D7CE0E2F}"/>
              </a:ext>
            </a:extLst>
          </p:cNvPr>
          <p:cNvSpPr/>
          <p:nvPr userDrawn="1"/>
        </p:nvSpPr>
        <p:spPr>
          <a:xfrm>
            <a:off x="9655393" y="0"/>
            <a:ext cx="9056080" cy="8351956"/>
          </a:xfrm>
          <a:custGeom>
            <a:avLst/>
            <a:gdLst/>
            <a:ahLst/>
            <a:cxnLst/>
            <a:rect l="l" t="t" r="r" b="b"/>
            <a:pathLst>
              <a:path w="9056080" h="8351956">
                <a:moveTo>
                  <a:pt x="0" y="0"/>
                </a:moveTo>
                <a:lnTo>
                  <a:pt x="9056080" y="0"/>
                </a:lnTo>
                <a:lnTo>
                  <a:pt x="9056080" y="8351956"/>
                </a:lnTo>
                <a:lnTo>
                  <a:pt x="0" y="8351956"/>
                </a:lnTo>
                <a:lnTo>
                  <a:pt x="0" y="0"/>
                </a:lnTo>
                <a:close/>
              </a:path>
            </a:pathLst>
          </a:custGeom>
          <a:blipFill>
            <a:blip r:embed="rId3"/>
            <a:stretch>
              <a:fillRect l="-43477"/>
            </a:stretch>
          </a:blipFill>
        </p:spPr>
        <p:txBody>
          <a:bodyPr/>
          <a:lstStyle/>
          <a:p>
            <a:endParaRPr lang="en-US"/>
          </a:p>
        </p:txBody>
      </p:sp>
      <p:sp>
        <p:nvSpPr>
          <p:cNvPr id="13" name="Text Placeholder 26">
            <a:extLst>
              <a:ext uri="{FF2B5EF4-FFF2-40B4-BE49-F238E27FC236}">
                <a16:creationId xmlns:a16="http://schemas.microsoft.com/office/drawing/2014/main" id="{609C106A-9376-CB28-1982-F752C3DF02C0}"/>
              </a:ext>
            </a:extLst>
          </p:cNvPr>
          <p:cNvSpPr>
            <a:spLocks noGrp="1"/>
          </p:cNvSpPr>
          <p:nvPr>
            <p:ph type="body" sz="quarter" idx="18" hasCustomPrompt="1"/>
          </p:nvPr>
        </p:nvSpPr>
        <p:spPr>
          <a:xfrm>
            <a:off x="1866046" y="2005483"/>
            <a:ext cx="6973154" cy="1156817"/>
          </a:xfrm>
        </p:spPr>
        <p:txBody>
          <a:bodyPr>
            <a:noAutofit/>
          </a:bodyPr>
          <a:lstStyle>
            <a:lvl1pPr algn="l">
              <a:defRPr sz="6400">
                <a:latin typeface="YaleNew" panose="02000602050000020003" pitchFamily="2" charset="77"/>
              </a:defRPr>
            </a:lvl1pPr>
          </a:lstStyle>
          <a:p>
            <a:pPr lvl="0"/>
            <a:r>
              <a:rPr lang="en-US" dirty="0"/>
              <a:t>Graphic Elements</a:t>
            </a:r>
          </a:p>
        </p:txBody>
      </p:sp>
      <p:sp>
        <p:nvSpPr>
          <p:cNvPr id="21" name="Text Placeholder 18">
            <a:extLst>
              <a:ext uri="{FF2B5EF4-FFF2-40B4-BE49-F238E27FC236}">
                <a16:creationId xmlns:a16="http://schemas.microsoft.com/office/drawing/2014/main" id="{D7B30280-E012-3617-AB8E-86E0B177637F}"/>
              </a:ext>
            </a:extLst>
          </p:cNvPr>
          <p:cNvSpPr>
            <a:spLocks noGrp="1"/>
          </p:cNvSpPr>
          <p:nvPr>
            <p:ph type="body" sz="quarter" idx="19" hasCustomPrompt="1"/>
          </p:nvPr>
        </p:nvSpPr>
        <p:spPr>
          <a:xfrm>
            <a:off x="1866046" y="3304069"/>
            <a:ext cx="6766562" cy="1371600"/>
          </a:xfrm>
        </p:spPr>
        <p:txBody>
          <a:bodyPr>
            <a:normAutofit/>
          </a:bodyPr>
          <a:lstStyle>
            <a:lvl1pPr>
              <a:defRPr sz="2400" b="0"/>
            </a:lvl1pPr>
          </a:lstStyle>
          <a:p>
            <a:pPr algn="l">
              <a:lnSpc>
                <a:spcPts val="3120"/>
              </a:lnSpc>
            </a:pPr>
            <a:r>
              <a:rPr lang="en-US" sz="2400" spc="24" dirty="0">
                <a:solidFill>
                  <a:srgbClr val="00356B"/>
                </a:solidFill>
                <a:latin typeface="Barlow"/>
                <a:ea typeface="Barlow"/>
                <a:cs typeface="Barlow"/>
                <a:sym typeface="Barlow"/>
              </a:rPr>
              <a:t>These are particularly helpful when designing print or digital materials to create depth and dimension in design.</a:t>
            </a:r>
          </a:p>
        </p:txBody>
      </p:sp>
    </p:spTree>
    <p:extLst>
      <p:ext uri="{BB962C8B-B14F-4D97-AF65-F5344CB8AC3E}">
        <p14:creationId xmlns:p14="http://schemas.microsoft.com/office/powerpoint/2010/main" val="204617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B8CDACD7-6771-1542-A35B-781E8ED3176D}"/>
              </a:ext>
            </a:extLst>
          </p:cNvPr>
          <p:cNvGrpSpPr/>
          <p:nvPr userDrawn="1"/>
        </p:nvGrpSpPr>
        <p:grpSpPr>
          <a:xfrm>
            <a:off x="0" y="0"/>
            <a:ext cx="641169" cy="10287000"/>
            <a:chOff x="0" y="0"/>
            <a:chExt cx="216889" cy="3479800"/>
          </a:xfrm>
        </p:grpSpPr>
        <p:sp>
          <p:nvSpPr>
            <p:cNvPr id="7" name="Freeform 3">
              <a:extLst>
                <a:ext uri="{FF2B5EF4-FFF2-40B4-BE49-F238E27FC236}">
                  <a16:creationId xmlns:a16="http://schemas.microsoft.com/office/drawing/2014/main" id="{B9F3FBF5-2CC0-8328-B1D7-BFD3AB824284}"/>
                </a:ext>
              </a:extLst>
            </p:cNvPr>
            <p:cNvSpPr/>
            <p:nvPr/>
          </p:nvSpPr>
          <p:spPr>
            <a:xfrm>
              <a:off x="0" y="0"/>
              <a:ext cx="216889" cy="3479800"/>
            </a:xfrm>
            <a:custGeom>
              <a:avLst/>
              <a:gdLst/>
              <a:ahLst/>
              <a:cxnLst/>
              <a:rect l="l" t="t" r="r" b="b"/>
              <a:pathLst>
                <a:path w="216889" h="3479800">
                  <a:moveTo>
                    <a:pt x="0" y="0"/>
                  </a:moveTo>
                  <a:lnTo>
                    <a:pt x="216889" y="0"/>
                  </a:lnTo>
                  <a:lnTo>
                    <a:pt x="216889" y="3479800"/>
                  </a:lnTo>
                  <a:lnTo>
                    <a:pt x="0" y="3479800"/>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8" name="Freeform 4">
            <a:extLst>
              <a:ext uri="{FF2B5EF4-FFF2-40B4-BE49-F238E27FC236}">
                <a16:creationId xmlns:a16="http://schemas.microsoft.com/office/drawing/2014/main" id="{151565D9-5FB2-829F-DC53-785A72C1730E}"/>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l="-5" r="-5"/>
            </a:stretch>
          </a:blipFill>
        </p:spPr>
        <p:txBody>
          <a:bodyPr/>
          <a:lstStyle/>
          <a:p>
            <a:endParaRPr lang="en-US"/>
          </a:p>
        </p:txBody>
      </p:sp>
      <p:sp>
        <p:nvSpPr>
          <p:cNvPr id="9" name="Freeform 5">
            <a:extLst>
              <a:ext uri="{FF2B5EF4-FFF2-40B4-BE49-F238E27FC236}">
                <a16:creationId xmlns:a16="http://schemas.microsoft.com/office/drawing/2014/main" id="{D77A5C40-58C5-808B-0E58-28C677E6301E}"/>
              </a:ext>
            </a:extLst>
          </p:cNvPr>
          <p:cNvSpPr/>
          <p:nvPr userDrawn="1"/>
        </p:nvSpPr>
        <p:spPr>
          <a:xfrm>
            <a:off x="15330803"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3"/>
            <a:stretch>
              <a:fillRect/>
            </a:stretch>
          </a:blipFill>
        </p:spPr>
        <p:txBody>
          <a:bodyPr/>
          <a:lstStyle/>
          <a:p>
            <a:endParaRPr lang="en-US"/>
          </a:p>
        </p:txBody>
      </p:sp>
      <p:sp>
        <p:nvSpPr>
          <p:cNvPr id="10" name="Freeform 6">
            <a:extLst>
              <a:ext uri="{FF2B5EF4-FFF2-40B4-BE49-F238E27FC236}">
                <a16:creationId xmlns:a16="http://schemas.microsoft.com/office/drawing/2014/main" id="{51AD8899-F43D-AD73-8A1A-DC7D2AF04EBA}"/>
              </a:ext>
            </a:extLst>
          </p:cNvPr>
          <p:cNvSpPr/>
          <p:nvPr userDrawn="1"/>
        </p:nvSpPr>
        <p:spPr>
          <a:xfrm>
            <a:off x="15330803"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4"/>
            <a:stretch>
              <a:fillRect/>
            </a:stretch>
          </a:blipFill>
        </p:spPr>
        <p:txBody>
          <a:bodyPr/>
          <a:lstStyle/>
          <a:p>
            <a:endParaRPr lang="en-US"/>
          </a:p>
        </p:txBody>
      </p:sp>
      <p:sp>
        <p:nvSpPr>
          <p:cNvPr id="11" name="Freeform 7">
            <a:extLst>
              <a:ext uri="{FF2B5EF4-FFF2-40B4-BE49-F238E27FC236}">
                <a16:creationId xmlns:a16="http://schemas.microsoft.com/office/drawing/2014/main" id="{02F6CAB5-7C0B-C112-F8B4-30E4DF9B167C}"/>
              </a:ext>
            </a:extLst>
          </p:cNvPr>
          <p:cNvSpPr/>
          <p:nvPr userDrawn="1"/>
        </p:nvSpPr>
        <p:spPr>
          <a:xfrm>
            <a:off x="8722371"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5"/>
            <a:stretch>
              <a:fillRect/>
            </a:stretch>
          </a:blipFill>
        </p:spPr>
        <p:txBody>
          <a:bodyPr/>
          <a:lstStyle/>
          <a:p>
            <a:endParaRPr lang="en-US"/>
          </a:p>
        </p:txBody>
      </p:sp>
      <p:sp>
        <p:nvSpPr>
          <p:cNvPr id="12" name="Freeform 8">
            <a:extLst>
              <a:ext uri="{FF2B5EF4-FFF2-40B4-BE49-F238E27FC236}">
                <a16:creationId xmlns:a16="http://schemas.microsoft.com/office/drawing/2014/main" id="{EBA19F5D-0796-938F-48A3-162081F164A0}"/>
              </a:ext>
            </a:extLst>
          </p:cNvPr>
          <p:cNvSpPr>
            <a:spLocks/>
          </p:cNvSpPr>
          <p:nvPr userDrawn="1"/>
        </p:nvSpPr>
        <p:spPr>
          <a:xfrm>
            <a:off x="8722371"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6"/>
            <a:stretch>
              <a:fillRect/>
            </a:stretch>
          </a:blipFill>
        </p:spPr>
        <p:txBody>
          <a:bodyPr/>
          <a:lstStyle/>
          <a:p>
            <a:endParaRPr lang="en-US"/>
          </a:p>
        </p:txBody>
      </p:sp>
      <p:sp>
        <p:nvSpPr>
          <p:cNvPr id="13" name="Freeform 9">
            <a:extLst>
              <a:ext uri="{FF2B5EF4-FFF2-40B4-BE49-F238E27FC236}">
                <a16:creationId xmlns:a16="http://schemas.microsoft.com/office/drawing/2014/main" id="{BAD4CA6C-5BEC-72F6-F241-A6AA0AF0BF5B}"/>
              </a:ext>
            </a:extLst>
          </p:cNvPr>
          <p:cNvSpPr/>
          <p:nvPr userDrawn="1"/>
        </p:nvSpPr>
        <p:spPr>
          <a:xfrm>
            <a:off x="9960933"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7"/>
            <a:stretch>
              <a:fillRect/>
            </a:stretch>
          </a:blipFill>
        </p:spPr>
        <p:txBody>
          <a:bodyPr/>
          <a:lstStyle/>
          <a:p>
            <a:endParaRPr lang="en-US"/>
          </a:p>
        </p:txBody>
      </p:sp>
      <p:sp>
        <p:nvSpPr>
          <p:cNvPr id="14" name="Freeform 10">
            <a:extLst>
              <a:ext uri="{FF2B5EF4-FFF2-40B4-BE49-F238E27FC236}">
                <a16:creationId xmlns:a16="http://schemas.microsoft.com/office/drawing/2014/main" id="{4491030C-FA04-D8ED-E144-39663B8DB2E1}"/>
              </a:ext>
            </a:extLst>
          </p:cNvPr>
          <p:cNvSpPr/>
          <p:nvPr userDrawn="1"/>
        </p:nvSpPr>
        <p:spPr>
          <a:xfrm>
            <a:off x="13127992" y="1242993"/>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8"/>
            <a:stretch>
              <a:fillRect/>
            </a:stretch>
          </a:blipFill>
        </p:spPr>
        <p:txBody>
          <a:bodyPr/>
          <a:lstStyle/>
          <a:p>
            <a:endParaRPr lang="en-US"/>
          </a:p>
        </p:txBody>
      </p:sp>
      <p:sp>
        <p:nvSpPr>
          <p:cNvPr id="15" name="Freeform 11">
            <a:extLst>
              <a:ext uri="{FF2B5EF4-FFF2-40B4-BE49-F238E27FC236}">
                <a16:creationId xmlns:a16="http://schemas.microsoft.com/office/drawing/2014/main" id="{70B64DA4-0BD0-5C3C-D64F-C57B799D648D}"/>
              </a:ext>
            </a:extLst>
          </p:cNvPr>
          <p:cNvSpPr/>
          <p:nvPr userDrawn="1"/>
        </p:nvSpPr>
        <p:spPr>
          <a:xfrm>
            <a:off x="12163744"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9"/>
            <a:stretch>
              <a:fillRect/>
            </a:stretch>
          </a:blipFill>
        </p:spPr>
        <p:txBody>
          <a:bodyPr/>
          <a:lstStyle/>
          <a:p>
            <a:endParaRPr lang="en-US"/>
          </a:p>
        </p:txBody>
      </p:sp>
      <p:sp>
        <p:nvSpPr>
          <p:cNvPr id="16" name="Freeform 12">
            <a:extLst>
              <a:ext uri="{FF2B5EF4-FFF2-40B4-BE49-F238E27FC236}">
                <a16:creationId xmlns:a16="http://schemas.microsoft.com/office/drawing/2014/main" id="{A22A0F17-37A5-BAF4-2E95-967167DBA607}"/>
              </a:ext>
            </a:extLst>
          </p:cNvPr>
          <p:cNvSpPr/>
          <p:nvPr userDrawn="1"/>
        </p:nvSpPr>
        <p:spPr>
          <a:xfrm>
            <a:off x="10925181" y="1242993"/>
            <a:ext cx="1928497" cy="1721637"/>
          </a:xfrm>
          <a:custGeom>
            <a:avLst/>
            <a:gdLst/>
            <a:ahLst/>
            <a:cxnLst/>
            <a:rect l="l" t="t" r="r" b="b"/>
            <a:pathLst>
              <a:path w="1928497" h="1721637">
                <a:moveTo>
                  <a:pt x="0" y="0"/>
                </a:moveTo>
                <a:lnTo>
                  <a:pt x="1928498" y="0"/>
                </a:lnTo>
                <a:lnTo>
                  <a:pt x="1928498" y="1721637"/>
                </a:lnTo>
                <a:lnTo>
                  <a:pt x="0" y="1721637"/>
                </a:lnTo>
                <a:lnTo>
                  <a:pt x="0" y="0"/>
                </a:lnTo>
                <a:close/>
              </a:path>
            </a:pathLst>
          </a:custGeom>
          <a:blipFill>
            <a:blip r:embed="rId10"/>
            <a:stretch>
              <a:fillRect/>
            </a:stretch>
          </a:blipFill>
        </p:spPr>
        <p:txBody>
          <a:bodyPr/>
          <a:lstStyle/>
          <a:p>
            <a:endParaRPr lang="en-US"/>
          </a:p>
        </p:txBody>
      </p:sp>
      <p:sp>
        <p:nvSpPr>
          <p:cNvPr id="17" name="Freeform 13">
            <a:extLst>
              <a:ext uri="{FF2B5EF4-FFF2-40B4-BE49-F238E27FC236}">
                <a16:creationId xmlns:a16="http://schemas.microsoft.com/office/drawing/2014/main" id="{43B7A7A6-9688-F072-B820-818D5E1D195A}"/>
              </a:ext>
            </a:extLst>
          </p:cNvPr>
          <p:cNvSpPr/>
          <p:nvPr userDrawn="1"/>
        </p:nvSpPr>
        <p:spPr>
          <a:xfrm>
            <a:off x="8722371"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1"/>
            <a:stretch>
              <a:fillRect/>
            </a:stretch>
          </a:blipFill>
        </p:spPr>
        <p:txBody>
          <a:bodyPr/>
          <a:lstStyle/>
          <a:p>
            <a:endParaRPr lang="en-US"/>
          </a:p>
        </p:txBody>
      </p:sp>
      <p:sp>
        <p:nvSpPr>
          <p:cNvPr id="18" name="Freeform 14">
            <a:extLst>
              <a:ext uri="{FF2B5EF4-FFF2-40B4-BE49-F238E27FC236}">
                <a16:creationId xmlns:a16="http://schemas.microsoft.com/office/drawing/2014/main" id="{AE7C48A8-A1FD-E8BB-9FF5-86201D1E3A63}"/>
              </a:ext>
            </a:extLst>
          </p:cNvPr>
          <p:cNvSpPr/>
          <p:nvPr userDrawn="1"/>
        </p:nvSpPr>
        <p:spPr>
          <a:xfrm>
            <a:off x="13127992"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2"/>
            <a:stretch>
              <a:fillRect/>
            </a:stretch>
          </a:blipFill>
        </p:spPr>
        <p:txBody>
          <a:bodyPr/>
          <a:lstStyle/>
          <a:p>
            <a:endParaRPr lang="en-US"/>
          </a:p>
        </p:txBody>
      </p:sp>
      <p:sp>
        <p:nvSpPr>
          <p:cNvPr id="19" name="Freeform 15">
            <a:extLst>
              <a:ext uri="{FF2B5EF4-FFF2-40B4-BE49-F238E27FC236}">
                <a16:creationId xmlns:a16="http://schemas.microsoft.com/office/drawing/2014/main" id="{49ABE965-BDC3-267C-3691-36D68B86F6BD}"/>
              </a:ext>
            </a:extLst>
          </p:cNvPr>
          <p:cNvSpPr/>
          <p:nvPr userDrawn="1"/>
        </p:nvSpPr>
        <p:spPr>
          <a:xfrm>
            <a:off x="10925181" y="5267766"/>
            <a:ext cx="1928497" cy="1721637"/>
          </a:xfrm>
          <a:custGeom>
            <a:avLst/>
            <a:gdLst/>
            <a:ahLst/>
            <a:cxnLst/>
            <a:rect l="l" t="t" r="r" b="b"/>
            <a:pathLst>
              <a:path w="1928497" h="1721637">
                <a:moveTo>
                  <a:pt x="0" y="0"/>
                </a:moveTo>
                <a:lnTo>
                  <a:pt x="1928498" y="0"/>
                </a:lnTo>
                <a:lnTo>
                  <a:pt x="1928498" y="1721637"/>
                </a:lnTo>
                <a:lnTo>
                  <a:pt x="0" y="1721637"/>
                </a:lnTo>
                <a:lnTo>
                  <a:pt x="0" y="0"/>
                </a:lnTo>
                <a:close/>
              </a:path>
            </a:pathLst>
          </a:custGeom>
          <a:blipFill>
            <a:blip r:embed="rId13"/>
            <a:stretch>
              <a:fillRect/>
            </a:stretch>
          </a:blipFill>
        </p:spPr>
        <p:txBody>
          <a:bodyPr/>
          <a:lstStyle/>
          <a:p>
            <a:endParaRPr lang="en-US"/>
          </a:p>
        </p:txBody>
      </p:sp>
      <p:sp>
        <p:nvSpPr>
          <p:cNvPr id="20" name="Freeform 16">
            <a:extLst>
              <a:ext uri="{FF2B5EF4-FFF2-40B4-BE49-F238E27FC236}">
                <a16:creationId xmlns:a16="http://schemas.microsoft.com/office/drawing/2014/main" id="{CF65CC32-4614-00AD-BA24-FFBE70103A8A}"/>
              </a:ext>
            </a:extLst>
          </p:cNvPr>
          <p:cNvSpPr/>
          <p:nvPr userDrawn="1"/>
        </p:nvSpPr>
        <p:spPr>
          <a:xfrm>
            <a:off x="14366554" y="7284678"/>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14"/>
            <a:stretch>
              <a:fillRect/>
            </a:stretch>
          </a:blipFill>
        </p:spPr>
        <p:txBody>
          <a:bodyPr/>
          <a:lstStyle/>
          <a:p>
            <a:endParaRPr lang="en-US"/>
          </a:p>
        </p:txBody>
      </p:sp>
      <p:sp>
        <p:nvSpPr>
          <p:cNvPr id="21" name="Freeform 17">
            <a:extLst>
              <a:ext uri="{FF2B5EF4-FFF2-40B4-BE49-F238E27FC236}">
                <a16:creationId xmlns:a16="http://schemas.microsoft.com/office/drawing/2014/main" id="{A6850A12-A179-5597-ACC8-32B87C14B61A}"/>
              </a:ext>
            </a:extLst>
          </p:cNvPr>
          <p:cNvSpPr/>
          <p:nvPr userDrawn="1"/>
        </p:nvSpPr>
        <p:spPr>
          <a:xfrm>
            <a:off x="15330803" y="5267766"/>
            <a:ext cx="1928497" cy="1721637"/>
          </a:xfrm>
          <a:custGeom>
            <a:avLst/>
            <a:gdLst/>
            <a:ahLst/>
            <a:cxnLst/>
            <a:rect l="l" t="t" r="r" b="b"/>
            <a:pathLst>
              <a:path w="1928497" h="1721637">
                <a:moveTo>
                  <a:pt x="0" y="0"/>
                </a:moveTo>
                <a:lnTo>
                  <a:pt x="1928497" y="0"/>
                </a:lnTo>
                <a:lnTo>
                  <a:pt x="1928497" y="1721637"/>
                </a:lnTo>
                <a:lnTo>
                  <a:pt x="0" y="1721637"/>
                </a:lnTo>
                <a:lnTo>
                  <a:pt x="0" y="0"/>
                </a:lnTo>
                <a:close/>
              </a:path>
            </a:pathLst>
          </a:custGeom>
          <a:blipFill>
            <a:blip r:embed="rId15"/>
            <a:stretch>
              <a:fillRect/>
            </a:stretch>
          </a:blipFill>
        </p:spPr>
        <p:txBody>
          <a:bodyPr/>
          <a:lstStyle/>
          <a:p>
            <a:endParaRPr lang="en-US"/>
          </a:p>
        </p:txBody>
      </p:sp>
      <p:sp>
        <p:nvSpPr>
          <p:cNvPr id="22" name="Freeform 18">
            <a:extLst>
              <a:ext uri="{FF2B5EF4-FFF2-40B4-BE49-F238E27FC236}">
                <a16:creationId xmlns:a16="http://schemas.microsoft.com/office/drawing/2014/main" id="{6C291CB9-1453-F930-F4ED-4FD2CEC2F493}"/>
              </a:ext>
            </a:extLst>
          </p:cNvPr>
          <p:cNvSpPr/>
          <p:nvPr userDrawn="1"/>
        </p:nvSpPr>
        <p:spPr>
          <a:xfrm>
            <a:off x="10925181" y="3255379"/>
            <a:ext cx="1928497" cy="1721637"/>
          </a:xfrm>
          <a:custGeom>
            <a:avLst/>
            <a:gdLst/>
            <a:ahLst/>
            <a:cxnLst/>
            <a:rect l="l" t="t" r="r" b="b"/>
            <a:pathLst>
              <a:path w="1928497" h="1721637">
                <a:moveTo>
                  <a:pt x="0" y="0"/>
                </a:moveTo>
                <a:lnTo>
                  <a:pt x="1928498" y="0"/>
                </a:lnTo>
                <a:lnTo>
                  <a:pt x="1928498" y="1721638"/>
                </a:lnTo>
                <a:lnTo>
                  <a:pt x="0" y="1721638"/>
                </a:lnTo>
                <a:lnTo>
                  <a:pt x="0" y="0"/>
                </a:lnTo>
                <a:close/>
              </a:path>
            </a:pathLst>
          </a:custGeom>
          <a:blipFill>
            <a:blip r:embed="rId16"/>
            <a:stretch>
              <a:fillRect/>
            </a:stretch>
          </a:blipFill>
        </p:spPr>
        <p:txBody>
          <a:bodyPr/>
          <a:lstStyle/>
          <a:p>
            <a:endParaRPr lang="en-US"/>
          </a:p>
        </p:txBody>
      </p:sp>
      <p:sp>
        <p:nvSpPr>
          <p:cNvPr id="23" name="Freeform 19">
            <a:extLst>
              <a:ext uri="{FF2B5EF4-FFF2-40B4-BE49-F238E27FC236}">
                <a16:creationId xmlns:a16="http://schemas.microsoft.com/office/drawing/2014/main" id="{ED1AE419-C783-7CDB-72C5-A7B1BB7EAD55}"/>
              </a:ext>
            </a:extLst>
          </p:cNvPr>
          <p:cNvSpPr/>
          <p:nvPr userDrawn="1"/>
        </p:nvSpPr>
        <p:spPr>
          <a:xfrm>
            <a:off x="13127992" y="3255379"/>
            <a:ext cx="1928497" cy="1721637"/>
          </a:xfrm>
          <a:custGeom>
            <a:avLst/>
            <a:gdLst/>
            <a:ahLst/>
            <a:cxnLst/>
            <a:rect l="l" t="t" r="r" b="b"/>
            <a:pathLst>
              <a:path w="1928497" h="1721637">
                <a:moveTo>
                  <a:pt x="0" y="0"/>
                </a:moveTo>
                <a:lnTo>
                  <a:pt x="1928497" y="0"/>
                </a:lnTo>
                <a:lnTo>
                  <a:pt x="1928497" y="1721638"/>
                </a:lnTo>
                <a:lnTo>
                  <a:pt x="0" y="1721638"/>
                </a:lnTo>
                <a:lnTo>
                  <a:pt x="0" y="0"/>
                </a:lnTo>
                <a:close/>
              </a:path>
            </a:pathLst>
          </a:custGeom>
          <a:blipFill>
            <a:blip r:embed="rId17"/>
            <a:stretch>
              <a:fillRect/>
            </a:stretch>
          </a:blipFill>
        </p:spPr>
        <p:txBody>
          <a:bodyPr/>
          <a:lstStyle/>
          <a:p>
            <a:endParaRPr lang="en-US"/>
          </a:p>
        </p:txBody>
      </p:sp>
      <p:sp>
        <p:nvSpPr>
          <p:cNvPr id="29" name="Text Placeholder 27">
            <a:extLst>
              <a:ext uri="{FF2B5EF4-FFF2-40B4-BE49-F238E27FC236}">
                <a16:creationId xmlns:a16="http://schemas.microsoft.com/office/drawing/2014/main" id="{690A9AA0-5E9F-7EC5-7437-5FAF20EAEDAD}"/>
              </a:ext>
            </a:extLst>
          </p:cNvPr>
          <p:cNvSpPr>
            <a:spLocks noGrp="1"/>
          </p:cNvSpPr>
          <p:nvPr>
            <p:ph type="body" sz="quarter" idx="10" hasCustomPrompt="1"/>
          </p:nvPr>
        </p:nvSpPr>
        <p:spPr>
          <a:xfrm>
            <a:off x="1908807" y="3342169"/>
            <a:ext cx="6539250" cy="5474970"/>
          </a:xfrm>
        </p:spPr>
        <p:txBody>
          <a:bodyPr/>
          <a:lstStyle>
            <a:lvl1pPr>
              <a:spcAft>
                <a:spcPts val="0"/>
              </a:spcAft>
              <a:defRPr b="0"/>
            </a:lvl1pPr>
            <a:lvl2pPr>
              <a:lnSpc>
                <a:spcPct val="100000"/>
              </a:lnSpc>
              <a:spcAft>
                <a:spcPts val="0"/>
              </a:spcAft>
              <a:defRPr b="0"/>
            </a:lvl2pPr>
          </a:lstStyle>
          <a:p>
            <a:pPr algn="l">
              <a:lnSpc>
                <a:spcPts val="3120"/>
              </a:lnSpc>
            </a:pPr>
            <a:r>
              <a:rPr lang="en-US" sz="2400" spc="24" dirty="0">
                <a:solidFill>
                  <a:srgbClr val="00356B"/>
                </a:solidFill>
                <a:latin typeface="Barlow"/>
                <a:ea typeface="Barlow"/>
                <a:cs typeface="Barlow"/>
                <a:sym typeface="Barlow"/>
              </a:rPr>
              <a:t>These can be used paired with the wordmark or brand mark to accentuate the work of the brand. These can be used across web, digital, print, and merchandise.</a:t>
            </a:r>
          </a:p>
          <a:p>
            <a:pPr algn="l">
              <a:lnSpc>
                <a:spcPts val="3120"/>
              </a:lnSpc>
            </a:pPr>
            <a:endParaRPr lang="en-US" sz="2400" spc="24" dirty="0">
              <a:solidFill>
                <a:srgbClr val="00356B"/>
              </a:solidFill>
              <a:latin typeface="Barlow"/>
              <a:ea typeface="Barlow"/>
              <a:cs typeface="Barlow"/>
              <a:sym typeface="Barlow"/>
            </a:endParaRP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Nodes</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Research</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Artificial intelligence</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Machine learning</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Data</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Collaboration</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Input &amp; output</a:t>
            </a:r>
          </a:p>
          <a:p>
            <a:pPr marL="518162" lvl="1" indent="-259081" algn="l">
              <a:lnSpc>
                <a:spcPts val="3120"/>
              </a:lnSpc>
              <a:buFont typeface="Arial"/>
              <a:buChar char="•"/>
            </a:pPr>
            <a:r>
              <a:rPr lang="en-US" sz="2400" spc="24" dirty="0">
                <a:solidFill>
                  <a:srgbClr val="00356B"/>
                </a:solidFill>
                <a:latin typeface="Barlow"/>
                <a:ea typeface="Barlow"/>
                <a:cs typeface="Barlow"/>
                <a:sym typeface="Barlow"/>
              </a:rPr>
              <a:t>Human/machine interaction</a:t>
            </a:r>
          </a:p>
        </p:txBody>
      </p:sp>
      <p:sp>
        <p:nvSpPr>
          <p:cNvPr id="31" name="Text Placeholder 26">
            <a:extLst>
              <a:ext uri="{FF2B5EF4-FFF2-40B4-BE49-F238E27FC236}">
                <a16:creationId xmlns:a16="http://schemas.microsoft.com/office/drawing/2014/main" id="{1A7BD3AA-825B-180D-D954-1EE2D8CC6A33}"/>
              </a:ext>
            </a:extLst>
          </p:cNvPr>
          <p:cNvSpPr>
            <a:spLocks noGrp="1"/>
          </p:cNvSpPr>
          <p:nvPr>
            <p:ph type="body" sz="quarter" idx="18" hasCustomPrompt="1"/>
          </p:nvPr>
        </p:nvSpPr>
        <p:spPr>
          <a:xfrm>
            <a:off x="1866045" y="2005483"/>
            <a:ext cx="6582011" cy="1156817"/>
          </a:xfrm>
        </p:spPr>
        <p:txBody>
          <a:bodyPr>
            <a:noAutofit/>
          </a:bodyPr>
          <a:lstStyle>
            <a:lvl1pPr algn="l">
              <a:defRPr sz="6400">
                <a:latin typeface="YaleNew" panose="02000602050000020003" pitchFamily="2" charset="77"/>
              </a:defRPr>
            </a:lvl1pPr>
          </a:lstStyle>
          <a:p>
            <a:pPr lvl="0"/>
            <a:r>
              <a:rPr lang="en-US" dirty="0"/>
              <a:t>Icons</a:t>
            </a:r>
          </a:p>
        </p:txBody>
      </p:sp>
    </p:spTree>
    <p:extLst>
      <p:ext uri="{BB962C8B-B14F-4D97-AF65-F5344CB8AC3E}">
        <p14:creationId xmlns:p14="http://schemas.microsoft.com/office/powerpoint/2010/main" val="4276967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226ECEFF-0115-6782-FE73-9C9E4E433577}"/>
              </a:ext>
            </a:extLst>
          </p:cNvPr>
          <p:cNvSpPr/>
          <p:nvPr userDrawn="1"/>
        </p:nvSpPr>
        <p:spPr>
          <a:xfrm>
            <a:off x="140061" y="0"/>
            <a:ext cx="18147939" cy="10367010"/>
          </a:xfrm>
          <a:custGeom>
            <a:avLst/>
            <a:gdLst/>
            <a:ahLst/>
            <a:cxnLst/>
            <a:rect l="l" t="t" r="r" b="b"/>
            <a:pathLst>
              <a:path w="18147939" h="10367010">
                <a:moveTo>
                  <a:pt x="0" y="0"/>
                </a:moveTo>
                <a:lnTo>
                  <a:pt x="18147939" y="0"/>
                </a:lnTo>
                <a:lnTo>
                  <a:pt x="18147939" y="10367010"/>
                </a:lnTo>
                <a:lnTo>
                  <a:pt x="0" y="10367010"/>
                </a:lnTo>
                <a:lnTo>
                  <a:pt x="0" y="0"/>
                </a:lnTo>
                <a:close/>
              </a:path>
            </a:pathLst>
          </a:custGeom>
          <a:blipFill>
            <a:blip r:embed="rId2"/>
            <a:stretch>
              <a:fillRect t="-8315" b="-8315"/>
            </a:stretch>
          </a:blipFill>
        </p:spPr>
        <p:txBody>
          <a:bodyPr/>
          <a:lstStyle/>
          <a:p>
            <a:endParaRPr lang="en-US"/>
          </a:p>
        </p:txBody>
      </p:sp>
      <p:grpSp>
        <p:nvGrpSpPr>
          <p:cNvPr id="7" name="Group 3">
            <a:extLst>
              <a:ext uri="{FF2B5EF4-FFF2-40B4-BE49-F238E27FC236}">
                <a16:creationId xmlns:a16="http://schemas.microsoft.com/office/drawing/2014/main" id="{87DC48A1-1499-B890-F1C5-7429ABE2C791}"/>
              </a:ext>
            </a:extLst>
          </p:cNvPr>
          <p:cNvGrpSpPr/>
          <p:nvPr userDrawn="1"/>
        </p:nvGrpSpPr>
        <p:grpSpPr>
          <a:xfrm>
            <a:off x="228807" y="-180826"/>
            <a:ext cx="18059193" cy="10467826"/>
            <a:chOff x="0" y="-47625"/>
            <a:chExt cx="4756331" cy="2756958"/>
          </a:xfrm>
        </p:grpSpPr>
        <p:sp>
          <p:nvSpPr>
            <p:cNvPr id="8" name="Freeform 4">
              <a:extLst>
                <a:ext uri="{FF2B5EF4-FFF2-40B4-BE49-F238E27FC236}">
                  <a16:creationId xmlns:a16="http://schemas.microsoft.com/office/drawing/2014/main" id="{7A849CEA-7F33-D714-A74F-7E0487855772}"/>
                </a:ext>
              </a:extLst>
            </p:cNvPr>
            <p:cNvSpPr/>
            <p:nvPr/>
          </p:nvSpPr>
          <p:spPr>
            <a:xfrm>
              <a:off x="0" y="0"/>
              <a:ext cx="4756331" cy="2709333"/>
            </a:xfrm>
            <a:custGeom>
              <a:avLst/>
              <a:gdLst/>
              <a:ahLst/>
              <a:cxnLst/>
              <a:rect l="l" t="t" r="r" b="b"/>
              <a:pathLst>
                <a:path w="4756331" h="2709333">
                  <a:moveTo>
                    <a:pt x="0" y="0"/>
                  </a:moveTo>
                  <a:lnTo>
                    <a:pt x="4756331" y="0"/>
                  </a:lnTo>
                  <a:lnTo>
                    <a:pt x="4756331" y="2709333"/>
                  </a:lnTo>
                  <a:lnTo>
                    <a:pt x="0" y="2709333"/>
                  </a:lnTo>
                  <a:close/>
                </a:path>
              </a:pathLst>
            </a:custGeom>
            <a:solidFill>
              <a:srgbClr val="00356B">
                <a:alpha val="66667"/>
              </a:srgbClr>
            </a:solidFill>
          </p:spPr>
          <p:txBody>
            <a:bodyPr/>
            <a:lstStyle/>
            <a:p>
              <a:endParaRPr lang="en-US"/>
            </a:p>
          </p:txBody>
        </p:sp>
        <p:sp>
          <p:nvSpPr>
            <p:cNvPr id="9" name="TextBox 5">
              <a:extLst>
                <a:ext uri="{FF2B5EF4-FFF2-40B4-BE49-F238E27FC236}">
                  <a16:creationId xmlns:a16="http://schemas.microsoft.com/office/drawing/2014/main" id="{853E1A39-7EFB-6938-D4C9-E12273BA0111}"/>
                </a:ext>
              </a:extLst>
            </p:cNvPr>
            <p:cNvSpPr txBox="1"/>
            <p:nvPr/>
          </p:nvSpPr>
          <p:spPr>
            <a:xfrm>
              <a:off x="0" y="-47625"/>
              <a:ext cx="4756331" cy="2756958"/>
            </a:xfrm>
            <a:prstGeom prst="rect">
              <a:avLst/>
            </a:prstGeom>
          </p:spPr>
          <p:txBody>
            <a:bodyPr lIns="50800" tIns="50800" rIns="50800" bIns="50800" rtlCol="0" anchor="ctr"/>
            <a:lstStyle/>
            <a:p>
              <a:pPr algn="ctr">
                <a:lnSpc>
                  <a:spcPts val="2659"/>
                </a:lnSpc>
              </a:pPr>
              <a:endParaRPr/>
            </a:p>
          </p:txBody>
        </p:sp>
      </p:grpSp>
      <p:sp>
        <p:nvSpPr>
          <p:cNvPr id="10" name="Freeform 6">
            <a:extLst>
              <a:ext uri="{FF2B5EF4-FFF2-40B4-BE49-F238E27FC236}">
                <a16:creationId xmlns:a16="http://schemas.microsoft.com/office/drawing/2014/main" id="{492C3BCF-DD0B-0B8B-18BD-D0A794553E7E}"/>
              </a:ext>
            </a:extLst>
          </p:cNvPr>
          <p:cNvSpPr/>
          <p:nvPr userDrawn="1"/>
        </p:nvSpPr>
        <p:spPr>
          <a:xfrm>
            <a:off x="1257712" y="9534123"/>
            <a:ext cx="4114389" cy="410377"/>
          </a:xfrm>
          <a:custGeom>
            <a:avLst/>
            <a:gdLst/>
            <a:ahLst/>
            <a:cxnLst/>
            <a:rect l="l" t="t" r="r" b="b"/>
            <a:pathLst>
              <a:path w="4114389" h="410377">
                <a:moveTo>
                  <a:pt x="0" y="0"/>
                </a:moveTo>
                <a:lnTo>
                  <a:pt x="4114390" y="0"/>
                </a:lnTo>
                <a:lnTo>
                  <a:pt x="4114390" y="410377"/>
                </a:lnTo>
                <a:lnTo>
                  <a:pt x="0" y="410377"/>
                </a:lnTo>
                <a:lnTo>
                  <a:pt x="0" y="0"/>
                </a:lnTo>
                <a:close/>
              </a:path>
            </a:pathLst>
          </a:custGeom>
          <a:blipFill>
            <a:blip r:embed="rId3"/>
            <a:stretch>
              <a:fillRect t="-215" b="-215"/>
            </a:stretch>
          </a:blipFill>
        </p:spPr>
        <p:txBody>
          <a:bodyPr/>
          <a:lstStyle/>
          <a:p>
            <a:endParaRPr lang="en-US"/>
          </a:p>
        </p:txBody>
      </p:sp>
      <p:grpSp>
        <p:nvGrpSpPr>
          <p:cNvPr id="11" name="Group 7">
            <a:extLst>
              <a:ext uri="{FF2B5EF4-FFF2-40B4-BE49-F238E27FC236}">
                <a16:creationId xmlns:a16="http://schemas.microsoft.com/office/drawing/2014/main" id="{F35458E1-EFB6-724B-469B-3F725719D859}"/>
              </a:ext>
            </a:extLst>
          </p:cNvPr>
          <p:cNvGrpSpPr/>
          <p:nvPr userDrawn="1"/>
        </p:nvGrpSpPr>
        <p:grpSpPr>
          <a:xfrm>
            <a:off x="0" y="0"/>
            <a:ext cx="240983" cy="10287000"/>
            <a:chOff x="0" y="0"/>
            <a:chExt cx="321310" cy="13716000"/>
          </a:xfrm>
        </p:grpSpPr>
        <p:sp>
          <p:nvSpPr>
            <p:cNvPr id="12" name="Freeform 8">
              <a:extLst>
                <a:ext uri="{FF2B5EF4-FFF2-40B4-BE49-F238E27FC236}">
                  <a16:creationId xmlns:a16="http://schemas.microsoft.com/office/drawing/2014/main" id="{1C704FF1-685A-C430-C11D-3CED5BF5E493}"/>
                </a:ext>
              </a:extLst>
            </p:cNvPr>
            <p:cNvSpPr/>
            <p:nvPr/>
          </p:nvSpPr>
          <p:spPr>
            <a:xfrm>
              <a:off x="0" y="0"/>
              <a:ext cx="321310" cy="13716000"/>
            </a:xfrm>
            <a:custGeom>
              <a:avLst/>
              <a:gdLst/>
              <a:ahLst/>
              <a:cxnLst/>
              <a:rect l="l" t="t" r="r" b="b"/>
              <a:pathLst>
                <a:path w="321310" h="13716000">
                  <a:moveTo>
                    <a:pt x="0" y="0"/>
                  </a:moveTo>
                  <a:lnTo>
                    <a:pt x="321310" y="0"/>
                  </a:lnTo>
                  <a:lnTo>
                    <a:pt x="321310" y="13716000"/>
                  </a:lnTo>
                  <a:lnTo>
                    <a:pt x="0" y="13716000"/>
                  </a:lnTo>
                  <a:close/>
                </a:path>
              </a:pathLst>
            </a:custGeom>
            <a:gradFill rotWithShape="1">
              <a:gsLst>
                <a:gs pos="0">
                  <a:srgbClr val="286DC0">
                    <a:alpha val="100000"/>
                  </a:srgbClr>
                </a:gs>
                <a:gs pos="100000">
                  <a:srgbClr val="63AAFF">
                    <a:alpha val="100000"/>
                  </a:srgbClr>
                </a:gs>
              </a:gsLst>
              <a:lin ang="5400000"/>
            </a:gradFill>
          </p:spPr>
          <p:txBody>
            <a:bodyPr/>
            <a:lstStyle/>
            <a:p>
              <a:endParaRPr lang="en-US"/>
            </a:p>
          </p:txBody>
        </p:sp>
      </p:grpSp>
      <p:sp>
        <p:nvSpPr>
          <p:cNvPr id="13" name="TextBox 9">
            <a:extLst>
              <a:ext uri="{FF2B5EF4-FFF2-40B4-BE49-F238E27FC236}">
                <a16:creationId xmlns:a16="http://schemas.microsoft.com/office/drawing/2014/main" id="{95661283-EDFE-C0A2-9382-306267062691}"/>
              </a:ext>
            </a:extLst>
          </p:cNvPr>
          <p:cNvSpPr txBox="1"/>
          <p:nvPr userDrawn="1"/>
        </p:nvSpPr>
        <p:spPr>
          <a:xfrm>
            <a:off x="1348740" y="3947161"/>
            <a:ext cx="15590520" cy="5253989"/>
          </a:xfrm>
          <a:prstGeom prst="rect">
            <a:avLst/>
          </a:prstGeom>
        </p:spPr>
        <p:txBody>
          <a:bodyPr lIns="0" tIns="0" rIns="0" bIns="0" rtlCol="0" anchor="t">
            <a:spAutoFit/>
          </a:bodyPr>
          <a:lstStyle/>
          <a:p>
            <a:pPr algn="l">
              <a:lnSpc>
                <a:spcPts val="3779"/>
              </a:lnSpc>
            </a:pPr>
            <a:r>
              <a:rPr lang="en-US" sz="3499" b="1" dirty="0" err="1">
                <a:solidFill>
                  <a:srgbClr val="FFFFFF"/>
                </a:solidFill>
                <a:latin typeface="YaleNew Bold"/>
                <a:ea typeface="YaleNew Bold"/>
                <a:cs typeface="YaleNew Bold"/>
                <a:sym typeface="YaleNew Bold"/>
              </a:rPr>
              <a:t>ysph.yale.edu</a:t>
            </a: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r>
              <a:rPr lang="en-US" sz="3499" b="1" dirty="0">
                <a:solidFill>
                  <a:srgbClr val="FFFFFF"/>
                </a:solidFill>
                <a:latin typeface="YaleNew Bold"/>
                <a:ea typeface="YaleNew Bold"/>
                <a:cs typeface="YaleNew Bold"/>
                <a:sym typeface="YaleNew Bold"/>
              </a:rPr>
              <a:t>@</a:t>
            </a:r>
            <a:r>
              <a:rPr lang="en-US" sz="3499" b="1" dirty="0" err="1">
                <a:solidFill>
                  <a:srgbClr val="FFFFFF"/>
                </a:solidFill>
                <a:latin typeface="YaleNew Bold"/>
                <a:ea typeface="YaleNew Bold"/>
                <a:cs typeface="YaleNew Bold"/>
                <a:sym typeface="YaleNew Bold"/>
              </a:rPr>
              <a:t>YaleSPH</a:t>
            </a: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endParaRPr lang="en-US" sz="3499" b="1" dirty="0">
              <a:solidFill>
                <a:srgbClr val="FFFFFF"/>
              </a:solidFill>
              <a:latin typeface="YaleNew Bold"/>
              <a:ea typeface="YaleNew Bold"/>
              <a:cs typeface="YaleNew Bold"/>
              <a:sym typeface="YaleNew Bold"/>
            </a:endParaRPr>
          </a:p>
          <a:p>
            <a:pPr algn="l">
              <a:lnSpc>
                <a:spcPts val="3779"/>
              </a:lnSpc>
            </a:pPr>
            <a:r>
              <a:rPr lang="en-US" sz="3499" b="1" dirty="0">
                <a:solidFill>
                  <a:srgbClr val="FFFFFF"/>
                </a:solidFill>
                <a:latin typeface="YaleNew Bold"/>
                <a:ea typeface="YaleNew Bold"/>
                <a:cs typeface="YaleNew Bold"/>
                <a:sym typeface="YaleNew Bold"/>
              </a:rPr>
              <a:t>Data Science and Data Equity</a:t>
            </a:r>
          </a:p>
          <a:p>
            <a:pPr algn="l">
              <a:lnSpc>
                <a:spcPts val="3779"/>
              </a:lnSpc>
            </a:pPr>
            <a:r>
              <a:rPr lang="en-US" sz="3499" b="1" dirty="0">
                <a:solidFill>
                  <a:srgbClr val="FFFFFF"/>
                </a:solidFill>
                <a:latin typeface="YaleNew Bold"/>
                <a:ea typeface="YaleNew Bold"/>
                <a:cs typeface="YaleNew Bold"/>
                <a:sym typeface="YaleNew Bold"/>
              </a:rPr>
              <a:t>Yale School of Public Health</a:t>
            </a:r>
          </a:p>
          <a:p>
            <a:pPr algn="l">
              <a:lnSpc>
                <a:spcPts val="3779"/>
              </a:lnSpc>
            </a:pPr>
            <a:r>
              <a:rPr lang="en-US" sz="3499" b="1" dirty="0">
                <a:solidFill>
                  <a:srgbClr val="FFFFFF"/>
                </a:solidFill>
                <a:latin typeface="YaleNew Bold"/>
                <a:ea typeface="YaleNew Bold"/>
                <a:cs typeface="YaleNew Bold"/>
                <a:sym typeface="YaleNew Bold"/>
              </a:rPr>
              <a:t>60 College Street, New Haven, CT 06510</a:t>
            </a:r>
          </a:p>
        </p:txBody>
      </p:sp>
      <p:sp>
        <p:nvSpPr>
          <p:cNvPr id="14" name="AutoShape 10">
            <a:extLst>
              <a:ext uri="{FF2B5EF4-FFF2-40B4-BE49-F238E27FC236}">
                <a16:creationId xmlns:a16="http://schemas.microsoft.com/office/drawing/2014/main" id="{39E0046A-A5A6-9B1A-B7FF-408A85E9D236}"/>
              </a:ext>
            </a:extLst>
          </p:cNvPr>
          <p:cNvSpPr/>
          <p:nvPr userDrawn="1"/>
        </p:nvSpPr>
        <p:spPr>
          <a:xfrm>
            <a:off x="1348740" y="7397526"/>
            <a:ext cx="7795260"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5" name="Group 11">
            <a:extLst>
              <a:ext uri="{FF2B5EF4-FFF2-40B4-BE49-F238E27FC236}">
                <a16:creationId xmlns:a16="http://schemas.microsoft.com/office/drawing/2014/main" id="{5C85FCFF-A9EA-C858-F4B7-85F06B97211B}"/>
              </a:ext>
            </a:extLst>
          </p:cNvPr>
          <p:cNvGrpSpPr/>
          <p:nvPr userDrawn="1"/>
        </p:nvGrpSpPr>
        <p:grpSpPr>
          <a:xfrm>
            <a:off x="0" y="-180826"/>
            <a:ext cx="252175" cy="10467826"/>
            <a:chOff x="0" y="-47625"/>
            <a:chExt cx="66416" cy="2756958"/>
          </a:xfrm>
        </p:grpSpPr>
        <p:sp>
          <p:nvSpPr>
            <p:cNvPr id="16" name="Freeform 12">
              <a:extLst>
                <a:ext uri="{FF2B5EF4-FFF2-40B4-BE49-F238E27FC236}">
                  <a16:creationId xmlns:a16="http://schemas.microsoft.com/office/drawing/2014/main" id="{5F9F7C35-F2E9-2730-8365-542DEB3427BD}"/>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7" name="TextBox 13">
              <a:extLst>
                <a:ext uri="{FF2B5EF4-FFF2-40B4-BE49-F238E27FC236}">
                  <a16:creationId xmlns:a16="http://schemas.microsoft.com/office/drawing/2014/main" id="{7DA0FC0D-E3F8-4FAF-DD8F-A85E52F320A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20" name="Text Placeholder 19">
            <a:extLst>
              <a:ext uri="{FF2B5EF4-FFF2-40B4-BE49-F238E27FC236}">
                <a16:creationId xmlns:a16="http://schemas.microsoft.com/office/drawing/2014/main" id="{911C4FC6-A3EE-F3D6-4978-CA9F6F729EA1}"/>
              </a:ext>
            </a:extLst>
          </p:cNvPr>
          <p:cNvSpPr>
            <a:spLocks noGrp="1"/>
          </p:cNvSpPr>
          <p:nvPr>
            <p:ph type="body" sz="quarter" idx="10" hasCustomPrompt="1"/>
          </p:nvPr>
        </p:nvSpPr>
        <p:spPr>
          <a:xfrm>
            <a:off x="0" y="592877"/>
            <a:ext cx="18288000" cy="1523991"/>
          </a:xfrm>
        </p:spPr>
        <p:txBody>
          <a:bodyPr>
            <a:noAutofit/>
          </a:bodyPr>
          <a:lstStyle>
            <a:lvl1pPr algn="ctr">
              <a:defRPr sz="9000">
                <a:solidFill>
                  <a:srgbClr val="F5F5EF"/>
                </a:solidFill>
                <a:latin typeface="YaleNew" panose="02000602050000020003" pitchFamily="2" charset="77"/>
              </a:defRPr>
            </a:lvl1pPr>
          </a:lstStyle>
          <a:p>
            <a:pPr lvl="0"/>
            <a:r>
              <a:rPr lang="en-US" dirty="0"/>
              <a:t>Thank you!</a:t>
            </a:r>
          </a:p>
        </p:txBody>
      </p:sp>
    </p:spTree>
    <p:extLst>
      <p:ext uri="{BB962C8B-B14F-4D97-AF65-F5344CB8AC3E}">
        <p14:creationId xmlns:p14="http://schemas.microsoft.com/office/powerpoint/2010/main" val="214894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v2">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FE0AD8A9-8D9E-7E6D-B4D2-12ACF11B24D3}"/>
              </a:ext>
            </a:extLst>
          </p:cNvPr>
          <p:cNvGrpSpPr/>
          <p:nvPr userDrawn="1"/>
        </p:nvGrpSpPr>
        <p:grpSpPr>
          <a:xfrm>
            <a:off x="0" y="7504795"/>
            <a:ext cx="18288000" cy="2782205"/>
            <a:chOff x="0" y="0"/>
            <a:chExt cx="6186311" cy="941141"/>
          </a:xfrm>
        </p:grpSpPr>
        <p:sp>
          <p:nvSpPr>
            <p:cNvPr id="8" name="Freeform 3">
              <a:extLst>
                <a:ext uri="{FF2B5EF4-FFF2-40B4-BE49-F238E27FC236}">
                  <a16:creationId xmlns:a16="http://schemas.microsoft.com/office/drawing/2014/main" id="{9F74B882-668A-D2AC-B8CC-D001C10F0A42}"/>
                </a:ext>
              </a:extLst>
            </p:cNvPr>
            <p:cNvSpPr/>
            <p:nvPr/>
          </p:nvSpPr>
          <p:spPr>
            <a:xfrm>
              <a:off x="0" y="0"/>
              <a:ext cx="6186311" cy="941141"/>
            </a:xfrm>
            <a:custGeom>
              <a:avLst/>
              <a:gdLst/>
              <a:ahLst/>
              <a:cxnLst/>
              <a:rect l="l" t="t" r="r" b="b"/>
              <a:pathLst>
                <a:path w="6186311" h="941141">
                  <a:moveTo>
                    <a:pt x="0" y="0"/>
                  </a:moveTo>
                  <a:lnTo>
                    <a:pt x="6186311" y="0"/>
                  </a:lnTo>
                  <a:lnTo>
                    <a:pt x="6186311" y="941141"/>
                  </a:lnTo>
                  <a:lnTo>
                    <a:pt x="0" y="941141"/>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grpSp>
      <p:sp>
        <p:nvSpPr>
          <p:cNvPr id="9" name="Freeform 4">
            <a:extLst>
              <a:ext uri="{FF2B5EF4-FFF2-40B4-BE49-F238E27FC236}">
                <a16:creationId xmlns:a16="http://schemas.microsoft.com/office/drawing/2014/main" id="{8994FF1F-C958-D3FE-6182-BD155BCEA8EA}"/>
              </a:ext>
            </a:extLst>
          </p:cNvPr>
          <p:cNvSpPr/>
          <p:nvPr userDrawn="1"/>
        </p:nvSpPr>
        <p:spPr>
          <a:xfrm>
            <a:off x="1028700" y="9039195"/>
            <a:ext cx="4507301" cy="709981"/>
          </a:xfrm>
          <a:custGeom>
            <a:avLst/>
            <a:gdLst/>
            <a:ahLst/>
            <a:cxnLst/>
            <a:rect l="l" t="t" r="r" b="b"/>
            <a:pathLst>
              <a:path w="4507301" h="709981">
                <a:moveTo>
                  <a:pt x="0" y="0"/>
                </a:moveTo>
                <a:lnTo>
                  <a:pt x="4507301" y="0"/>
                </a:lnTo>
                <a:lnTo>
                  <a:pt x="4507301" y="709980"/>
                </a:lnTo>
                <a:lnTo>
                  <a:pt x="0" y="709980"/>
                </a:lnTo>
                <a:lnTo>
                  <a:pt x="0" y="0"/>
                </a:lnTo>
                <a:close/>
              </a:path>
            </a:pathLst>
          </a:custGeom>
          <a:blipFill>
            <a:blip r:embed="rId2"/>
            <a:stretch>
              <a:fillRect/>
            </a:stretch>
          </a:blipFill>
        </p:spPr>
        <p:txBody>
          <a:bodyPr/>
          <a:lstStyle/>
          <a:p>
            <a:endParaRPr lang="en-US"/>
          </a:p>
        </p:txBody>
      </p:sp>
      <p:sp>
        <p:nvSpPr>
          <p:cNvPr id="13" name="Text Placeholder 10">
            <a:extLst>
              <a:ext uri="{FF2B5EF4-FFF2-40B4-BE49-F238E27FC236}">
                <a16:creationId xmlns:a16="http://schemas.microsoft.com/office/drawing/2014/main" id="{45184742-138B-F09F-1EBE-DD0C66CC4942}"/>
              </a:ext>
            </a:extLst>
          </p:cNvPr>
          <p:cNvSpPr>
            <a:spLocks noGrp="1"/>
          </p:cNvSpPr>
          <p:nvPr>
            <p:ph type="body" sz="quarter" idx="11" hasCustomPrompt="1"/>
          </p:nvPr>
        </p:nvSpPr>
        <p:spPr>
          <a:xfrm>
            <a:off x="1981200" y="3707041"/>
            <a:ext cx="13560552" cy="1219200"/>
          </a:xfrm>
        </p:spPr>
        <p:txBody>
          <a:bodyPr>
            <a:noAutofit/>
          </a:bodyPr>
          <a:lstStyle>
            <a:lvl1pPr>
              <a:defRPr sz="7100">
                <a:latin typeface="YaleNew" panose="02000602050000020003" pitchFamily="2" charset="77"/>
              </a:defRPr>
            </a:lvl1pPr>
          </a:lstStyle>
          <a:p>
            <a:pPr lvl="0"/>
            <a:r>
              <a:rPr lang="en-US" dirty="0"/>
              <a:t>Front Page Option 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CD2E8D2B-0FDF-B6E7-98E5-9ACFE4D53FA0}"/>
              </a:ext>
            </a:extLst>
          </p:cNvPr>
          <p:cNvGrpSpPr/>
          <p:nvPr userDrawn="1"/>
        </p:nvGrpSpPr>
        <p:grpSpPr>
          <a:xfrm>
            <a:off x="0" y="-180826"/>
            <a:ext cx="252175" cy="10467826"/>
            <a:chOff x="0" y="-47625"/>
            <a:chExt cx="66416" cy="2756958"/>
          </a:xfrm>
        </p:grpSpPr>
        <p:sp>
          <p:nvSpPr>
            <p:cNvPr id="9" name="Freeform 5">
              <a:extLst>
                <a:ext uri="{FF2B5EF4-FFF2-40B4-BE49-F238E27FC236}">
                  <a16:creationId xmlns:a16="http://schemas.microsoft.com/office/drawing/2014/main" id="{DA2870DF-3D37-7C68-EE8A-B37FDDE0BE58}"/>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0" name="TextBox 6">
              <a:extLst>
                <a:ext uri="{FF2B5EF4-FFF2-40B4-BE49-F238E27FC236}">
                  <a16:creationId xmlns:a16="http://schemas.microsoft.com/office/drawing/2014/main" id="{EE4C7143-3A6D-A7A2-7504-EC2368CF25F0}"/>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1" name="Freeform 7">
            <a:extLst>
              <a:ext uri="{FF2B5EF4-FFF2-40B4-BE49-F238E27FC236}">
                <a16:creationId xmlns:a16="http://schemas.microsoft.com/office/drawing/2014/main" id="{C0D4454F-1AA8-F3CF-B30F-128A80CB12B1}"/>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2" name="Text Placeholder 2">
            <a:extLst>
              <a:ext uri="{FF2B5EF4-FFF2-40B4-BE49-F238E27FC236}">
                <a16:creationId xmlns:a16="http://schemas.microsoft.com/office/drawing/2014/main" id="{6DCA24E0-AED0-B286-D0C4-D414FAA147B9}"/>
              </a:ext>
            </a:extLst>
          </p:cNvPr>
          <p:cNvSpPr>
            <a:spLocks noGrp="1"/>
          </p:cNvSpPr>
          <p:nvPr>
            <p:ph type="body" sz="quarter" idx="10" hasCustomPrompt="1"/>
          </p:nvPr>
        </p:nvSpPr>
        <p:spPr>
          <a:xfrm>
            <a:off x="1250314" y="1028700"/>
            <a:ext cx="15590520" cy="1103483"/>
          </a:xfrm>
        </p:spPr>
        <p:txBody>
          <a:bodyPr>
            <a:noAutofit/>
          </a:bodyPr>
          <a:lstStyle>
            <a:lvl1pPr>
              <a:defRPr sz="6600">
                <a:latin typeface="YaleNew" panose="02000602050000020003" pitchFamily="2" charset="77"/>
              </a:defRPr>
            </a:lvl1pPr>
          </a:lstStyle>
          <a:p>
            <a:pPr lvl="0"/>
            <a:r>
              <a:rPr lang="en-US" dirty="0"/>
              <a:t>Lorem Ipsum Dolor</a:t>
            </a:r>
          </a:p>
        </p:txBody>
      </p:sp>
      <p:sp>
        <p:nvSpPr>
          <p:cNvPr id="15" name="Text Placeholder 13">
            <a:extLst>
              <a:ext uri="{FF2B5EF4-FFF2-40B4-BE49-F238E27FC236}">
                <a16:creationId xmlns:a16="http://schemas.microsoft.com/office/drawing/2014/main" id="{FB3A4AD3-6E88-7064-484A-7227EC7B4511}"/>
              </a:ext>
            </a:extLst>
          </p:cNvPr>
          <p:cNvSpPr>
            <a:spLocks noGrp="1"/>
          </p:cNvSpPr>
          <p:nvPr>
            <p:ph type="body" sz="quarter" idx="11" hasCustomPrompt="1"/>
          </p:nvPr>
        </p:nvSpPr>
        <p:spPr>
          <a:xfrm>
            <a:off x="1250314" y="2476500"/>
            <a:ext cx="15590520" cy="3276600"/>
          </a:xfrm>
        </p:spPr>
        <p:txBody>
          <a:bodyPr/>
          <a:lstStyle>
            <a:lvl2pPr marL="914400" indent="-457200">
              <a:buFont typeface="Arial" panose="020B0604020202020204" pitchFamily="34" charset="0"/>
              <a:buChar char="•"/>
              <a:defRPr/>
            </a:lvl2pPr>
          </a:lstStyle>
          <a:p>
            <a:pPr lvl="0"/>
            <a:r>
              <a:rPr lang="en-US" dirty="0"/>
              <a:t>Subhead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6084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3466B486-DE17-838A-DF76-090D02E32C00}"/>
              </a:ext>
            </a:extLst>
          </p:cNvPr>
          <p:cNvGrpSpPr/>
          <p:nvPr userDrawn="1"/>
        </p:nvGrpSpPr>
        <p:grpSpPr>
          <a:xfrm>
            <a:off x="0" y="-180826"/>
            <a:ext cx="252175" cy="10467826"/>
            <a:chOff x="0" y="-47625"/>
            <a:chExt cx="66416" cy="2756958"/>
          </a:xfrm>
        </p:grpSpPr>
        <p:sp>
          <p:nvSpPr>
            <p:cNvPr id="7" name="Freeform 3">
              <a:extLst>
                <a:ext uri="{FF2B5EF4-FFF2-40B4-BE49-F238E27FC236}">
                  <a16:creationId xmlns:a16="http://schemas.microsoft.com/office/drawing/2014/main" id="{A7551843-2061-438F-1B2B-0AA181F98163}"/>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8" name="TextBox 4">
              <a:extLst>
                <a:ext uri="{FF2B5EF4-FFF2-40B4-BE49-F238E27FC236}">
                  <a16:creationId xmlns:a16="http://schemas.microsoft.com/office/drawing/2014/main" id="{C7DB56EB-30EA-0607-47C1-950F93CEBFDD}"/>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2" name="Freeform 8">
            <a:extLst>
              <a:ext uri="{FF2B5EF4-FFF2-40B4-BE49-F238E27FC236}">
                <a16:creationId xmlns:a16="http://schemas.microsoft.com/office/drawing/2014/main" id="{9B19AD81-6DC9-DCE5-008E-9CBE881A15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33585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Abstract">
    <p:spTree>
      <p:nvGrpSpPr>
        <p:cNvPr id="1" name=""/>
        <p:cNvGrpSpPr/>
        <p:nvPr/>
      </p:nvGrpSpPr>
      <p:grpSpPr>
        <a:xfrm>
          <a:off x="0" y="0"/>
          <a:ext cx="0" cy="0"/>
          <a:chOff x="0" y="0"/>
          <a:chExt cx="0" cy="0"/>
        </a:xfrm>
      </p:grpSpPr>
      <p:grpSp>
        <p:nvGrpSpPr>
          <p:cNvPr id="11" name="Group 7">
            <a:extLst>
              <a:ext uri="{FF2B5EF4-FFF2-40B4-BE49-F238E27FC236}">
                <a16:creationId xmlns:a16="http://schemas.microsoft.com/office/drawing/2014/main" id="{A97BD4BA-A610-3459-0DC5-DD651B788054}"/>
              </a:ext>
            </a:extLst>
          </p:cNvPr>
          <p:cNvGrpSpPr/>
          <p:nvPr userDrawn="1"/>
        </p:nvGrpSpPr>
        <p:grpSpPr>
          <a:xfrm>
            <a:off x="0" y="-180826"/>
            <a:ext cx="252175" cy="10467826"/>
            <a:chOff x="0" y="-47625"/>
            <a:chExt cx="66416" cy="2756958"/>
          </a:xfrm>
        </p:grpSpPr>
        <p:sp>
          <p:nvSpPr>
            <p:cNvPr id="12" name="Freeform 8">
              <a:extLst>
                <a:ext uri="{FF2B5EF4-FFF2-40B4-BE49-F238E27FC236}">
                  <a16:creationId xmlns:a16="http://schemas.microsoft.com/office/drawing/2014/main" id="{358F3F82-8B44-5304-3697-2747B5FDDD91}"/>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3" name="TextBox 9">
              <a:extLst>
                <a:ext uri="{FF2B5EF4-FFF2-40B4-BE49-F238E27FC236}">
                  <a16:creationId xmlns:a16="http://schemas.microsoft.com/office/drawing/2014/main" id="{0B9C3EAB-611A-3917-EE33-8652BA0CAC5E}"/>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4" name="Freeform 10">
            <a:extLst>
              <a:ext uri="{FF2B5EF4-FFF2-40B4-BE49-F238E27FC236}">
                <a16:creationId xmlns:a16="http://schemas.microsoft.com/office/drawing/2014/main" id="{217776D0-C667-58E4-8DB3-8AB6F5FBBAB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17" name="Text Placeholder 15">
            <a:extLst>
              <a:ext uri="{FF2B5EF4-FFF2-40B4-BE49-F238E27FC236}">
                <a16:creationId xmlns:a16="http://schemas.microsoft.com/office/drawing/2014/main" id="{711DE939-33EC-9E52-FD62-6931729DDD5E}"/>
              </a:ext>
            </a:extLst>
          </p:cNvPr>
          <p:cNvSpPr>
            <a:spLocks noGrp="1"/>
          </p:cNvSpPr>
          <p:nvPr>
            <p:ph type="body" sz="quarter" idx="10" hasCustomPrompt="1"/>
          </p:nvPr>
        </p:nvSpPr>
        <p:spPr>
          <a:xfrm>
            <a:off x="8686800" y="1564522"/>
            <a:ext cx="7835941"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Abstract</a:t>
            </a:r>
          </a:p>
        </p:txBody>
      </p:sp>
      <p:sp>
        <p:nvSpPr>
          <p:cNvPr id="20" name="Text Placeholder 18">
            <a:extLst>
              <a:ext uri="{FF2B5EF4-FFF2-40B4-BE49-F238E27FC236}">
                <a16:creationId xmlns:a16="http://schemas.microsoft.com/office/drawing/2014/main" id="{AC7AAD56-C675-7423-87B6-1E4166B8410A}"/>
              </a:ext>
            </a:extLst>
          </p:cNvPr>
          <p:cNvSpPr>
            <a:spLocks noGrp="1"/>
          </p:cNvSpPr>
          <p:nvPr>
            <p:ph type="body" sz="quarter" idx="11" hasCustomPrompt="1"/>
          </p:nvPr>
        </p:nvSpPr>
        <p:spPr>
          <a:xfrm>
            <a:off x="8686799" y="3078956"/>
            <a:ext cx="7835941" cy="5264944"/>
          </a:xfrm>
        </p:spPr>
        <p:txBody>
          <a:bodyPr>
            <a:normAutofit/>
          </a:bodyPr>
          <a:lstStyle>
            <a:lvl1pPr>
              <a:lnSpc>
                <a:spcPts val="3480"/>
              </a:lnSpc>
              <a:spcAft>
                <a:spcPts val="0"/>
              </a:spcAft>
              <a:defRPr sz="2900" b="0"/>
            </a:lvl1pPr>
          </a:lstStyle>
          <a:p>
            <a:pPr algn="l">
              <a:lnSpc>
                <a:spcPts val="3479"/>
              </a:lnSpc>
            </a:pPr>
            <a:r>
              <a:rPr lang="en-US" sz="2899" spc="28" dirty="0">
                <a:solidFill>
                  <a:srgbClr val="00356B"/>
                </a:solidFill>
                <a:latin typeface="Barlow Light"/>
                <a:ea typeface="Barlow Light"/>
                <a:cs typeface="Barlow Light"/>
                <a:sym typeface="Barlow Light"/>
              </a:rPr>
              <a:t>Presentations are communication tools that can be used as demonstrations, lectures, speeches, reports, and more. It is mostly presented before an audience. </a:t>
            </a:r>
          </a:p>
          <a:p>
            <a:pPr algn="l">
              <a:lnSpc>
                <a:spcPts val="3479"/>
              </a:lnSpc>
            </a:pPr>
            <a:endParaRPr lang="en-US" sz="2899" spc="28" dirty="0">
              <a:solidFill>
                <a:srgbClr val="00356B"/>
              </a:solidFill>
              <a:latin typeface="Barlow Light"/>
              <a:ea typeface="Barlow Light"/>
              <a:cs typeface="Barlow Light"/>
              <a:sym typeface="Barlow Light"/>
            </a:endParaRPr>
          </a:p>
          <a:p>
            <a:pPr algn="l">
              <a:lnSpc>
                <a:spcPts val="3479"/>
              </a:lnSpc>
            </a:pPr>
            <a:r>
              <a:rPr lang="en-US" sz="2899" spc="28" dirty="0">
                <a:solidFill>
                  <a:srgbClr val="00356B"/>
                </a:solidFill>
                <a:latin typeface="Barlow Light"/>
                <a:ea typeface="Barlow Light"/>
                <a:cs typeface="Barlow Light"/>
                <a:sym typeface="Barlow Light"/>
              </a:rPr>
              <a:t>To create a stunning presentation, it's best to simplify your thoughts. Start with an outline of topics and identify highlights, which can be applied to whatever subject you plan on discussing. You can then organize them into your introduction, your main content, and your conclusion.</a:t>
            </a:r>
          </a:p>
        </p:txBody>
      </p:sp>
      <p:sp>
        <p:nvSpPr>
          <p:cNvPr id="25" name="Content Placeholder 23">
            <a:extLst>
              <a:ext uri="{FF2B5EF4-FFF2-40B4-BE49-F238E27FC236}">
                <a16:creationId xmlns:a16="http://schemas.microsoft.com/office/drawing/2014/main" id="{4472F07F-B009-F0AA-0D4E-1AABC70CC73B}"/>
              </a:ext>
            </a:extLst>
          </p:cNvPr>
          <p:cNvSpPr>
            <a:spLocks noGrp="1"/>
          </p:cNvSpPr>
          <p:nvPr>
            <p:ph sz="quarter" idx="12"/>
          </p:nvPr>
        </p:nvSpPr>
        <p:spPr>
          <a:xfrm>
            <a:off x="1851972" y="1949450"/>
            <a:ext cx="5715293" cy="6394450"/>
          </a:xfrm>
          <a:ln w="12700">
            <a:solidFill>
              <a:schemeClr val="tx1"/>
            </a:solidFill>
          </a:ln>
        </p:spPr>
        <p:txBody>
          <a:bodyPr/>
          <a:lstStyle/>
          <a:p>
            <a:pPr lvl="0"/>
            <a:endParaRPr lang="en-US" dirty="0"/>
          </a:p>
        </p:txBody>
      </p:sp>
    </p:spTree>
    <p:extLst>
      <p:ext uri="{BB962C8B-B14F-4D97-AF65-F5344CB8AC3E}">
        <p14:creationId xmlns:p14="http://schemas.microsoft.com/office/powerpoint/2010/main" val="279204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Two Columns">
    <p:spTree>
      <p:nvGrpSpPr>
        <p:cNvPr id="1" name=""/>
        <p:cNvGrpSpPr/>
        <p:nvPr/>
      </p:nvGrpSpPr>
      <p:grpSpPr>
        <a:xfrm>
          <a:off x="0" y="0"/>
          <a:ext cx="0" cy="0"/>
          <a:chOff x="0" y="0"/>
          <a:chExt cx="0" cy="0"/>
        </a:xfrm>
      </p:grpSpPr>
      <p:grpSp>
        <p:nvGrpSpPr>
          <p:cNvPr id="13" name="Group 9">
            <a:extLst>
              <a:ext uri="{FF2B5EF4-FFF2-40B4-BE49-F238E27FC236}">
                <a16:creationId xmlns:a16="http://schemas.microsoft.com/office/drawing/2014/main" id="{C737F363-3831-D970-6501-8C18BC981BBA}"/>
              </a:ext>
            </a:extLst>
          </p:cNvPr>
          <p:cNvGrpSpPr/>
          <p:nvPr userDrawn="1"/>
        </p:nvGrpSpPr>
        <p:grpSpPr>
          <a:xfrm>
            <a:off x="0" y="-180826"/>
            <a:ext cx="252175" cy="10467826"/>
            <a:chOff x="0" y="-47625"/>
            <a:chExt cx="66416" cy="2756958"/>
          </a:xfrm>
        </p:grpSpPr>
        <p:sp>
          <p:nvSpPr>
            <p:cNvPr id="14" name="Freeform 10">
              <a:extLst>
                <a:ext uri="{FF2B5EF4-FFF2-40B4-BE49-F238E27FC236}">
                  <a16:creationId xmlns:a16="http://schemas.microsoft.com/office/drawing/2014/main" id="{3EF7F19C-25CB-9C65-BA6B-0392F70E6FB4}"/>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15" name="TextBox 11">
              <a:extLst>
                <a:ext uri="{FF2B5EF4-FFF2-40B4-BE49-F238E27FC236}">
                  <a16:creationId xmlns:a16="http://schemas.microsoft.com/office/drawing/2014/main" id="{D09256F6-312B-2DCE-EE3D-97B1694F8B98}"/>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16" name="Freeform 12">
            <a:extLst>
              <a:ext uri="{FF2B5EF4-FFF2-40B4-BE49-F238E27FC236}">
                <a16:creationId xmlns:a16="http://schemas.microsoft.com/office/drawing/2014/main" id="{B03700B9-914E-30FA-4C8C-45662935E072}"/>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4" name="Text Placeholder 15">
            <a:extLst>
              <a:ext uri="{FF2B5EF4-FFF2-40B4-BE49-F238E27FC236}">
                <a16:creationId xmlns:a16="http://schemas.microsoft.com/office/drawing/2014/main" id="{CAB41E9C-8C0C-C492-1C98-DF23A51E6F5D}"/>
              </a:ext>
            </a:extLst>
          </p:cNvPr>
          <p:cNvSpPr>
            <a:spLocks noGrp="1"/>
          </p:cNvSpPr>
          <p:nvPr>
            <p:ph type="body" sz="quarter" idx="10" hasCustomPrompt="1"/>
          </p:nvPr>
        </p:nvSpPr>
        <p:spPr>
          <a:xfrm>
            <a:off x="2057400" y="2065184"/>
            <a:ext cx="6218199"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Problem</a:t>
            </a:r>
          </a:p>
        </p:txBody>
      </p:sp>
      <p:sp>
        <p:nvSpPr>
          <p:cNvPr id="5" name="Text Placeholder 18">
            <a:extLst>
              <a:ext uri="{FF2B5EF4-FFF2-40B4-BE49-F238E27FC236}">
                <a16:creationId xmlns:a16="http://schemas.microsoft.com/office/drawing/2014/main" id="{A3A862E1-8A4C-1F0E-3D4B-E14D69BC3C8F}"/>
              </a:ext>
            </a:extLst>
          </p:cNvPr>
          <p:cNvSpPr>
            <a:spLocks noGrp="1"/>
          </p:cNvSpPr>
          <p:nvPr>
            <p:ph type="body" sz="quarter" idx="11" hasCustomPrompt="1"/>
          </p:nvPr>
        </p:nvSpPr>
        <p:spPr>
          <a:xfrm>
            <a:off x="2057400" y="4305300"/>
            <a:ext cx="6218199" cy="4303279"/>
          </a:xfrm>
        </p:spPr>
        <p:txBody>
          <a:bodyPr>
            <a:normAutofit/>
          </a:bodyPr>
          <a:lstStyle>
            <a:lvl1pPr>
              <a:lnSpc>
                <a:spcPts val="3480"/>
              </a:lnSpc>
              <a:spcAft>
                <a:spcPts val="0"/>
              </a:spcAft>
              <a:defRPr sz="2900" b="0"/>
            </a:lvl1pPr>
          </a:lstStyle>
          <a:p>
            <a:pPr algn="l">
              <a:lnSpc>
                <a:spcPts val="3769"/>
              </a:lnSpc>
            </a:pPr>
            <a:r>
              <a:rPr lang="en-US" sz="2899" spc="28" dirty="0">
                <a:solidFill>
                  <a:srgbClr val="00356B"/>
                </a:solidFill>
                <a:latin typeface="Barlow"/>
                <a:ea typeface="Barlow"/>
                <a:cs typeface="Barlow"/>
                <a:sym typeface="Barlow"/>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23" name="Text Placeholder 21">
            <a:extLst>
              <a:ext uri="{FF2B5EF4-FFF2-40B4-BE49-F238E27FC236}">
                <a16:creationId xmlns:a16="http://schemas.microsoft.com/office/drawing/2014/main" id="{C6D564B2-70E4-C68F-6939-89C4DB9864F9}"/>
              </a:ext>
            </a:extLst>
          </p:cNvPr>
          <p:cNvSpPr>
            <a:spLocks noGrp="1"/>
          </p:cNvSpPr>
          <p:nvPr>
            <p:ph type="body" sz="quarter" idx="12" hasCustomPrompt="1"/>
          </p:nvPr>
        </p:nvSpPr>
        <p:spPr>
          <a:xfrm>
            <a:off x="2057400" y="3142777"/>
            <a:ext cx="6218199" cy="512802"/>
          </a:xfrm>
        </p:spPr>
        <p:txBody>
          <a:bodyPr>
            <a:normAutofit/>
          </a:bodyPr>
          <a:lstStyle>
            <a:lvl1pPr>
              <a:defRPr sz="2100" b="0"/>
            </a:lvl1pPr>
          </a:lstStyle>
          <a:p>
            <a:pPr lvl="0"/>
            <a:r>
              <a:rPr lang="en-US" dirty="0"/>
              <a:t>WHAT WE WANT TO SOLVE</a:t>
            </a:r>
          </a:p>
        </p:txBody>
      </p:sp>
      <p:sp>
        <p:nvSpPr>
          <p:cNvPr id="27" name="Text Placeholder 15">
            <a:extLst>
              <a:ext uri="{FF2B5EF4-FFF2-40B4-BE49-F238E27FC236}">
                <a16:creationId xmlns:a16="http://schemas.microsoft.com/office/drawing/2014/main" id="{C0A23BC9-2CC7-C417-44B1-640CC7EF7242}"/>
              </a:ext>
            </a:extLst>
          </p:cNvPr>
          <p:cNvSpPr>
            <a:spLocks noGrp="1"/>
          </p:cNvSpPr>
          <p:nvPr>
            <p:ph type="body" sz="quarter" idx="13" hasCustomPrompt="1"/>
          </p:nvPr>
        </p:nvSpPr>
        <p:spPr>
          <a:xfrm>
            <a:off x="9829800" y="2065184"/>
            <a:ext cx="6218199" cy="978694"/>
          </a:xfrm>
        </p:spPr>
        <p:txBody>
          <a:bodyPr>
            <a:noAutofit/>
          </a:bodyPr>
          <a:lstStyle>
            <a:lvl1pPr>
              <a:defRPr sz="6400">
                <a:latin typeface="YaleNew" panose="02000602050000020003" pitchFamily="2" charset="77"/>
              </a:defRPr>
            </a:lvl1pPr>
            <a:lvl2pPr marL="457200" indent="0">
              <a:buNone/>
              <a:defRPr/>
            </a:lvl2pPr>
          </a:lstStyle>
          <a:p>
            <a:pPr lvl="0"/>
            <a:r>
              <a:rPr lang="en-US" dirty="0"/>
              <a:t>Hypothesis</a:t>
            </a:r>
          </a:p>
        </p:txBody>
      </p:sp>
      <p:sp>
        <p:nvSpPr>
          <p:cNvPr id="28" name="Text Placeholder 18">
            <a:extLst>
              <a:ext uri="{FF2B5EF4-FFF2-40B4-BE49-F238E27FC236}">
                <a16:creationId xmlns:a16="http://schemas.microsoft.com/office/drawing/2014/main" id="{D52BC7B8-BF0A-A7FA-907D-98A1C0E23065}"/>
              </a:ext>
            </a:extLst>
          </p:cNvPr>
          <p:cNvSpPr>
            <a:spLocks noGrp="1"/>
          </p:cNvSpPr>
          <p:nvPr>
            <p:ph type="body" sz="quarter" idx="14" hasCustomPrompt="1"/>
          </p:nvPr>
        </p:nvSpPr>
        <p:spPr>
          <a:xfrm>
            <a:off x="9829800" y="4305300"/>
            <a:ext cx="6218199" cy="4303279"/>
          </a:xfrm>
        </p:spPr>
        <p:txBody>
          <a:bodyPr>
            <a:normAutofit/>
          </a:bodyPr>
          <a:lstStyle>
            <a:lvl1pPr>
              <a:lnSpc>
                <a:spcPts val="3480"/>
              </a:lnSpc>
              <a:spcAft>
                <a:spcPts val="0"/>
              </a:spcAft>
              <a:defRPr sz="2900" b="0"/>
            </a:lvl1pPr>
          </a:lstStyle>
          <a:p>
            <a:pPr algn="l">
              <a:lnSpc>
                <a:spcPts val="3769"/>
              </a:lnSpc>
            </a:pPr>
            <a:r>
              <a:rPr lang="en-US" sz="2899" spc="28" dirty="0">
                <a:solidFill>
                  <a:srgbClr val="00356B"/>
                </a:solidFill>
                <a:latin typeface="Barlow"/>
                <a:ea typeface="Barlow"/>
                <a:cs typeface="Barlow"/>
                <a:sym typeface="Barlow"/>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29" name="Text Placeholder 21">
            <a:extLst>
              <a:ext uri="{FF2B5EF4-FFF2-40B4-BE49-F238E27FC236}">
                <a16:creationId xmlns:a16="http://schemas.microsoft.com/office/drawing/2014/main" id="{76C1F167-B036-55B5-63BA-B8172E2109D7}"/>
              </a:ext>
            </a:extLst>
          </p:cNvPr>
          <p:cNvSpPr>
            <a:spLocks noGrp="1"/>
          </p:cNvSpPr>
          <p:nvPr>
            <p:ph type="body" sz="quarter" idx="15" hasCustomPrompt="1"/>
          </p:nvPr>
        </p:nvSpPr>
        <p:spPr>
          <a:xfrm>
            <a:off x="9829800" y="3142777"/>
            <a:ext cx="6218199" cy="512802"/>
          </a:xfrm>
        </p:spPr>
        <p:txBody>
          <a:bodyPr>
            <a:normAutofit/>
          </a:bodyPr>
          <a:lstStyle>
            <a:lvl1pPr>
              <a:defRPr sz="2100" b="0"/>
            </a:lvl1pPr>
          </a:lstStyle>
          <a:p>
            <a:pPr lvl="0"/>
            <a:r>
              <a:rPr lang="en-US" dirty="0"/>
              <a:t>WHAT WE WANT TO PROVE OR DISPROVE</a:t>
            </a:r>
          </a:p>
        </p:txBody>
      </p:sp>
    </p:spTree>
    <p:extLst>
      <p:ext uri="{BB962C8B-B14F-4D97-AF65-F5344CB8AC3E}">
        <p14:creationId xmlns:p14="http://schemas.microsoft.com/office/powerpoint/2010/main" val="398191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xes of Content">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AF0C04A-E9B5-74EF-DB3D-A04C9A06D566}"/>
              </a:ext>
            </a:extLst>
          </p:cNvPr>
          <p:cNvGrpSpPr/>
          <p:nvPr userDrawn="1"/>
        </p:nvGrpSpPr>
        <p:grpSpPr>
          <a:xfrm>
            <a:off x="1028700" y="4464859"/>
            <a:ext cx="5172999" cy="3517298"/>
            <a:chOff x="0" y="-9525"/>
            <a:chExt cx="1362436" cy="926367"/>
          </a:xfrm>
        </p:grpSpPr>
        <p:sp>
          <p:nvSpPr>
            <p:cNvPr id="3" name="Freeform 3">
              <a:extLst>
                <a:ext uri="{FF2B5EF4-FFF2-40B4-BE49-F238E27FC236}">
                  <a16:creationId xmlns:a16="http://schemas.microsoft.com/office/drawing/2014/main" id="{BD0FFCFE-BDAD-295C-39C8-03C029FEED9A}"/>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6" name="TextBox 4">
              <a:extLst>
                <a:ext uri="{FF2B5EF4-FFF2-40B4-BE49-F238E27FC236}">
                  <a16:creationId xmlns:a16="http://schemas.microsoft.com/office/drawing/2014/main" id="{6DC8E9BA-A2CA-AA78-D9F4-D7D3ED346702}"/>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11" name="Group 9">
            <a:extLst>
              <a:ext uri="{FF2B5EF4-FFF2-40B4-BE49-F238E27FC236}">
                <a16:creationId xmlns:a16="http://schemas.microsoft.com/office/drawing/2014/main" id="{F839E150-9698-0000-8560-B856AE826457}"/>
              </a:ext>
            </a:extLst>
          </p:cNvPr>
          <p:cNvGrpSpPr/>
          <p:nvPr userDrawn="1"/>
        </p:nvGrpSpPr>
        <p:grpSpPr>
          <a:xfrm>
            <a:off x="6557501" y="4464859"/>
            <a:ext cx="5172999" cy="3517298"/>
            <a:chOff x="0" y="-9525"/>
            <a:chExt cx="1362436" cy="926367"/>
          </a:xfrm>
        </p:grpSpPr>
        <p:sp>
          <p:nvSpPr>
            <p:cNvPr id="12" name="Freeform 10">
              <a:extLst>
                <a:ext uri="{FF2B5EF4-FFF2-40B4-BE49-F238E27FC236}">
                  <a16:creationId xmlns:a16="http://schemas.microsoft.com/office/drawing/2014/main" id="{C4166121-0504-5204-7D81-A053E8A0755D}"/>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17" name="TextBox 11">
              <a:extLst>
                <a:ext uri="{FF2B5EF4-FFF2-40B4-BE49-F238E27FC236}">
                  <a16:creationId xmlns:a16="http://schemas.microsoft.com/office/drawing/2014/main" id="{1717DCF2-338D-D158-6DDA-C3E2DB20AF9D}"/>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19" name="Group 13">
            <a:extLst>
              <a:ext uri="{FF2B5EF4-FFF2-40B4-BE49-F238E27FC236}">
                <a16:creationId xmlns:a16="http://schemas.microsoft.com/office/drawing/2014/main" id="{BF84B3E4-2376-AF54-245C-BF4F29622C49}"/>
              </a:ext>
            </a:extLst>
          </p:cNvPr>
          <p:cNvGrpSpPr/>
          <p:nvPr userDrawn="1"/>
        </p:nvGrpSpPr>
        <p:grpSpPr>
          <a:xfrm>
            <a:off x="12082924" y="4464859"/>
            <a:ext cx="5172999" cy="3517298"/>
            <a:chOff x="0" y="-9525"/>
            <a:chExt cx="1362436" cy="926367"/>
          </a:xfrm>
        </p:grpSpPr>
        <p:sp>
          <p:nvSpPr>
            <p:cNvPr id="20" name="Freeform 14">
              <a:extLst>
                <a:ext uri="{FF2B5EF4-FFF2-40B4-BE49-F238E27FC236}">
                  <a16:creationId xmlns:a16="http://schemas.microsoft.com/office/drawing/2014/main" id="{7A167413-3A8F-70B4-25A1-72D272AEF814}"/>
                </a:ext>
              </a:extLst>
            </p:cNvPr>
            <p:cNvSpPr/>
            <p:nvPr/>
          </p:nvSpPr>
          <p:spPr>
            <a:xfrm>
              <a:off x="0" y="0"/>
              <a:ext cx="1362436" cy="916842"/>
            </a:xfrm>
            <a:custGeom>
              <a:avLst/>
              <a:gdLst/>
              <a:ahLst/>
              <a:cxnLst/>
              <a:rect l="l" t="t" r="r" b="b"/>
              <a:pathLst>
                <a:path w="1362436" h="916842">
                  <a:moveTo>
                    <a:pt x="29932" y="0"/>
                  </a:moveTo>
                  <a:lnTo>
                    <a:pt x="1332504" y="0"/>
                  </a:lnTo>
                  <a:cubicBezTo>
                    <a:pt x="1349035" y="0"/>
                    <a:pt x="1362436" y="13401"/>
                    <a:pt x="1362436" y="29932"/>
                  </a:cubicBezTo>
                  <a:lnTo>
                    <a:pt x="1362436" y="886910"/>
                  </a:lnTo>
                  <a:cubicBezTo>
                    <a:pt x="1362436" y="894848"/>
                    <a:pt x="1359282" y="902461"/>
                    <a:pt x="1353669" y="908075"/>
                  </a:cubicBezTo>
                  <a:cubicBezTo>
                    <a:pt x="1348056" y="913688"/>
                    <a:pt x="1340442" y="916842"/>
                    <a:pt x="1332504" y="916842"/>
                  </a:cubicBezTo>
                  <a:lnTo>
                    <a:pt x="29932" y="916842"/>
                  </a:lnTo>
                  <a:cubicBezTo>
                    <a:pt x="21994" y="916842"/>
                    <a:pt x="14380" y="913688"/>
                    <a:pt x="8767" y="908075"/>
                  </a:cubicBezTo>
                  <a:cubicBezTo>
                    <a:pt x="3154" y="902461"/>
                    <a:pt x="0" y="894848"/>
                    <a:pt x="0" y="886910"/>
                  </a:cubicBezTo>
                  <a:lnTo>
                    <a:pt x="0" y="29932"/>
                  </a:lnTo>
                  <a:cubicBezTo>
                    <a:pt x="0" y="21994"/>
                    <a:pt x="3154" y="14380"/>
                    <a:pt x="8767" y="8767"/>
                  </a:cubicBezTo>
                  <a:cubicBezTo>
                    <a:pt x="14380" y="3154"/>
                    <a:pt x="21994" y="0"/>
                    <a:pt x="29932" y="0"/>
                  </a:cubicBezTo>
                  <a:close/>
                </a:path>
              </a:pathLst>
            </a:custGeom>
            <a:solidFill>
              <a:srgbClr val="00356B"/>
            </a:solidFill>
          </p:spPr>
          <p:txBody>
            <a:bodyPr/>
            <a:lstStyle/>
            <a:p>
              <a:endParaRPr lang="en-US"/>
            </a:p>
          </p:txBody>
        </p:sp>
        <p:sp>
          <p:nvSpPr>
            <p:cNvPr id="21" name="TextBox 15">
              <a:extLst>
                <a:ext uri="{FF2B5EF4-FFF2-40B4-BE49-F238E27FC236}">
                  <a16:creationId xmlns:a16="http://schemas.microsoft.com/office/drawing/2014/main" id="{DC8C6D29-3125-1874-0355-FB5F1465D128}"/>
                </a:ext>
              </a:extLst>
            </p:cNvPr>
            <p:cNvSpPr txBox="1"/>
            <p:nvPr/>
          </p:nvSpPr>
          <p:spPr>
            <a:xfrm>
              <a:off x="0" y="-9525"/>
              <a:ext cx="1362436" cy="926367"/>
            </a:xfrm>
            <a:prstGeom prst="rect">
              <a:avLst/>
            </a:prstGeom>
          </p:spPr>
          <p:txBody>
            <a:bodyPr lIns="50800" tIns="50800" rIns="50800" bIns="50800" rtlCol="0" anchor="ctr"/>
            <a:lstStyle/>
            <a:p>
              <a:pPr algn="ctr">
                <a:lnSpc>
                  <a:spcPts val="2520"/>
                </a:lnSpc>
              </a:pPr>
              <a:endParaRPr/>
            </a:p>
          </p:txBody>
        </p:sp>
      </p:grpSp>
      <p:grpSp>
        <p:nvGrpSpPr>
          <p:cNvPr id="24" name="Group 17">
            <a:extLst>
              <a:ext uri="{FF2B5EF4-FFF2-40B4-BE49-F238E27FC236}">
                <a16:creationId xmlns:a16="http://schemas.microsoft.com/office/drawing/2014/main" id="{AE80038B-903A-1585-4905-E4A504B827B3}"/>
              </a:ext>
            </a:extLst>
          </p:cNvPr>
          <p:cNvGrpSpPr/>
          <p:nvPr userDrawn="1"/>
        </p:nvGrpSpPr>
        <p:grpSpPr>
          <a:xfrm>
            <a:off x="0" y="-180826"/>
            <a:ext cx="252175" cy="10467826"/>
            <a:chOff x="0" y="-47625"/>
            <a:chExt cx="66416" cy="2756958"/>
          </a:xfrm>
        </p:grpSpPr>
        <p:sp>
          <p:nvSpPr>
            <p:cNvPr id="25" name="Freeform 18">
              <a:extLst>
                <a:ext uri="{FF2B5EF4-FFF2-40B4-BE49-F238E27FC236}">
                  <a16:creationId xmlns:a16="http://schemas.microsoft.com/office/drawing/2014/main" id="{B8C7C48B-3403-9814-A17C-FBB27569C064}"/>
                </a:ext>
              </a:extLst>
            </p:cNvPr>
            <p:cNvSpPr/>
            <p:nvPr/>
          </p:nvSpPr>
          <p:spPr>
            <a:xfrm>
              <a:off x="0" y="0"/>
              <a:ext cx="66416" cy="2709333"/>
            </a:xfrm>
            <a:custGeom>
              <a:avLst/>
              <a:gdLst/>
              <a:ahLst/>
              <a:cxnLst/>
              <a:rect l="l" t="t" r="r" b="b"/>
              <a:pathLst>
                <a:path w="66416" h="2709333">
                  <a:moveTo>
                    <a:pt x="0" y="0"/>
                  </a:moveTo>
                  <a:lnTo>
                    <a:pt x="66416" y="0"/>
                  </a:lnTo>
                  <a:lnTo>
                    <a:pt x="66416" y="2709333"/>
                  </a:lnTo>
                  <a:lnTo>
                    <a:pt x="0" y="2709333"/>
                  </a:lnTo>
                  <a:close/>
                </a:path>
              </a:pathLst>
            </a:custGeom>
            <a:gradFill rotWithShape="1">
              <a:gsLst>
                <a:gs pos="0">
                  <a:srgbClr val="00356B">
                    <a:alpha val="100000"/>
                  </a:srgbClr>
                </a:gs>
                <a:gs pos="100000">
                  <a:srgbClr val="7634A6">
                    <a:alpha val="100000"/>
                  </a:srgbClr>
                </a:gs>
              </a:gsLst>
              <a:lin ang="2700000"/>
            </a:gradFill>
          </p:spPr>
          <p:txBody>
            <a:bodyPr/>
            <a:lstStyle/>
            <a:p>
              <a:endParaRPr lang="en-US"/>
            </a:p>
          </p:txBody>
        </p:sp>
        <p:sp>
          <p:nvSpPr>
            <p:cNvPr id="26" name="TextBox 19">
              <a:extLst>
                <a:ext uri="{FF2B5EF4-FFF2-40B4-BE49-F238E27FC236}">
                  <a16:creationId xmlns:a16="http://schemas.microsoft.com/office/drawing/2014/main" id="{D769107C-B3A4-ED75-5BFE-8CC9F8C09E09}"/>
                </a:ext>
              </a:extLst>
            </p:cNvPr>
            <p:cNvSpPr txBox="1"/>
            <p:nvPr/>
          </p:nvSpPr>
          <p:spPr>
            <a:xfrm>
              <a:off x="0" y="-47625"/>
              <a:ext cx="66416" cy="2756958"/>
            </a:xfrm>
            <a:prstGeom prst="rect">
              <a:avLst/>
            </a:prstGeom>
          </p:spPr>
          <p:txBody>
            <a:bodyPr lIns="50800" tIns="50800" rIns="50800" bIns="50800" rtlCol="0" anchor="ctr"/>
            <a:lstStyle/>
            <a:p>
              <a:pPr algn="ctr">
                <a:lnSpc>
                  <a:spcPts val="2659"/>
                </a:lnSpc>
              </a:pPr>
              <a:endParaRPr/>
            </a:p>
          </p:txBody>
        </p:sp>
      </p:grpSp>
      <p:sp>
        <p:nvSpPr>
          <p:cNvPr id="30" name="Freeform 20">
            <a:extLst>
              <a:ext uri="{FF2B5EF4-FFF2-40B4-BE49-F238E27FC236}">
                <a16:creationId xmlns:a16="http://schemas.microsoft.com/office/drawing/2014/main" id="{78D32C23-2E8B-1D88-82E3-C21D72E3DB55}"/>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stretch>
              <a:fillRect/>
            </a:stretch>
          </a:blipFill>
        </p:spPr>
        <p:txBody>
          <a:bodyPr/>
          <a:lstStyle/>
          <a:p>
            <a:endParaRPr lang="en-US"/>
          </a:p>
        </p:txBody>
      </p:sp>
      <p:sp>
        <p:nvSpPr>
          <p:cNvPr id="28" name="Text Placeholder 26">
            <a:extLst>
              <a:ext uri="{FF2B5EF4-FFF2-40B4-BE49-F238E27FC236}">
                <a16:creationId xmlns:a16="http://schemas.microsoft.com/office/drawing/2014/main" id="{4F8A45D5-92B8-E007-0911-5B5B24632EC6}"/>
              </a:ext>
            </a:extLst>
          </p:cNvPr>
          <p:cNvSpPr>
            <a:spLocks noGrp="1"/>
          </p:cNvSpPr>
          <p:nvPr>
            <p:ph type="body" sz="quarter" idx="10" hasCustomPrompt="1"/>
          </p:nvPr>
        </p:nvSpPr>
        <p:spPr>
          <a:xfrm>
            <a:off x="4791684" y="1790700"/>
            <a:ext cx="8704633" cy="1296722"/>
          </a:xfrm>
        </p:spPr>
        <p:txBody>
          <a:bodyPr>
            <a:noAutofit/>
          </a:bodyPr>
          <a:lstStyle>
            <a:lvl1pPr algn="ctr">
              <a:defRPr sz="8000">
                <a:latin typeface="YaleNew" panose="02000602050000020003" pitchFamily="2" charset="77"/>
              </a:defRPr>
            </a:lvl1pPr>
          </a:lstStyle>
          <a:p>
            <a:pPr lvl="0"/>
            <a:r>
              <a:rPr lang="en-US" dirty="0"/>
              <a:t>Objectives</a:t>
            </a:r>
          </a:p>
        </p:txBody>
      </p:sp>
      <p:sp>
        <p:nvSpPr>
          <p:cNvPr id="31" name="Text Placeholder 26">
            <a:extLst>
              <a:ext uri="{FF2B5EF4-FFF2-40B4-BE49-F238E27FC236}">
                <a16:creationId xmlns:a16="http://schemas.microsoft.com/office/drawing/2014/main" id="{E4CFDE47-3C77-F147-45FF-0DCF244D3313}"/>
              </a:ext>
            </a:extLst>
          </p:cNvPr>
          <p:cNvSpPr>
            <a:spLocks noGrp="1"/>
          </p:cNvSpPr>
          <p:nvPr>
            <p:ph type="body" sz="quarter" idx="11" hasCustomPrompt="1"/>
          </p:nvPr>
        </p:nvSpPr>
        <p:spPr>
          <a:xfrm>
            <a:off x="4791684" y="3117602"/>
            <a:ext cx="8704632" cy="356695"/>
          </a:xfrm>
        </p:spPr>
        <p:txBody>
          <a:bodyPr>
            <a:noAutofit/>
          </a:bodyPr>
          <a:lstStyle>
            <a:lvl1pPr algn="ctr">
              <a:defRPr sz="2100" b="0">
                <a:latin typeface="Barlow" pitchFamily="2" charset="77"/>
              </a:defRPr>
            </a:lvl1pPr>
          </a:lstStyle>
          <a:p>
            <a:pPr lvl="0"/>
            <a:r>
              <a:rPr lang="en-US" dirty="0"/>
              <a:t>WHAT WE WANT TO ACHIEVE</a:t>
            </a:r>
          </a:p>
        </p:txBody>
      </p:sp>
      <p:sp>
        <p:nvSpPr>
          <p:cNvPr id="34" name="Text Placeholder 32">
            <a:extLst>
              <a:ext uri="{FF2B5EF4-FFF2-40B4-BE49-F238E27FC236}">
                <a16:creationId xmlns:a16="http://schemas.microsoft.com/office/drawing/2014/main" id="{283D5D95-EE78-5992-FC46-C7F4EA9B19BC}"/>
              </a:ext>
            </a:extLst>
          </p:cNvPr>
          <p:cNvSpPr>
            <a:spLocks noGrp="1"/>
          </p:cNvSpPr>
          <p:nvPr>
            <p:ph type="body" sz="quarter" idx="12" hasCustomPrompt="1"/>
          </p:nvPr>
        </p:nvSpPr>
        <p:spPr>
          <a:xfrm>
            <a:off x="1447800" y="4991101"/>
            <a:ext cx="4343400" cy="2420897"/>
          </a:xfrm>
        </p:spPr>
        <p:txBody>
          <a:bodyPr/>
          <a:lstStyle/>
          <a:p>
            <a:pPr marL="0" marR="0" lvl="0" indent="0" algn="l" defTabSz="914400" rtl="0" eaLnBrk="1" fontAlgn="auto" latinLnBrk="0" hangingPunct="1">
              <a:lnSpc>
                <a:spcPts val="3120"/>
              </a:lnSpc>
              <a:spcBef>
                <a:spcPts val="0"/>
              </a:spcBef>
              <a:spcAft>
                <a:spcPts val="0"/>
              </a:spcAft>
              <a:buClrTx/>
              <a:buSzTx/>
              <a:buFontTx/>
              <a:buNone/>
              <a:tabLst/>
              <a:defRPr/>
            </a:pPr>
            <a:r>
              <a:rPr kumimoji="0" lang="en-US" sz="2400" b="0" i="0" u="none" strike="noStrike" kern="1200" cap="none" spc="24" normalizeH="0" baseline="0" noProof="0" dirty="0">
                <a:ln>
                  <a:noFill/>
                </a:ln>
                <a:solidFill>
                  <a:srgbClr val="F5F5EF"/>
                </a:solidFill>
                <a:effectLst/>
                <a:uLnTx/>
                <a:uFillTx/>
                <a:latin typeface="Barlow"/>
                <a:ea typeface="Barlow"/>
                <a:cs typeface="Barlow"/>
                <a:sym typeface="Barlow"/>
              </a:rPr>
              <a:t>Presentations are communication tools that can be used as demonstrations, lectures, speeches, reports, and more. It is mostly presented before an audience. </a:t>
            </a:r>
          </a:p>
        </p:txBody>
      </p:sp>
      <p:sp>
        <p:nvSpPr>
          <p:cNvPr id="36" name="Text Placeholder 32">
            <a:extLst>
              <a:ext uri="{FF2B5EF4-FFF2-40B4-BE49-F238E27FC236}">
                <a16:creationId xmlns:a16="http://schemas.microsoft.com/office/drawing/2014/main" id="{EC94A432-F07E-AF01-3CCC-0A3BC4E38136}"/>
              </a:ext>
            </a:extLst>
          </p:cNvPr>
          <p:cNvSpPr>
            <a:spLocks noGrp="1"/>
          </p:cNvSpPr>
          <p:nvPr>
            <p:ph type="body" sz="quarter" idx="13" hasCustomPrompt="1"/>
          </p:nvPr>
        </p:nvSpPr>
        <p:spPr>
          <a:xfrm>
            <a:off x="6978224" y="4970291"/>
            <a:ext cx="4375576" cy="2441708"/>
          </a:xfrm>
        </p:spPr>
        <p:txBody>
          <a:bodyPr/>
          <a:lstStyle>
            <a:lvl1pPr>
              <a:defRPr b="0"/>
            </a:lvl1pPr>
          </a:lstStyle>
          <a:p>
            <a:pPr algn="l">
              <a:lnSpc>
                <a:spcPts val="3120"/>
              </a:lnSpc>
            </a:pPr>
            <a:r>
              <a:rPr lang="en-US" sz="2400" spc="24" dirty="0">
                <a:solidFill>
                  <a:srgbClr val="F5F5EF"/>
                </a:solidFill>
                <a:latin typeface="Barlow"/>
                <a:ea typeface="Barlow"/>
                <a:cs typeface="Barlow"/>
                <a:sym typeface="Barlow"/>
              </a:rPr>
              <a:t>Presentations are communication tools that can be used as demonstrations, lectures, speeches, reports, and more. It is mostly presented before an audience. </a:t>
            </a:r>
          </a:p>
        </p:txBody>
      </p:sp>
      <p:sp>
        <p:nvSpPr>
          <p:cNvPr id="37" name="Text Placeholder 32">
            <a:extLst>
              <a:ext uri="{FF2B5EF4-FFF2-40B4-BE49-F238E27FC236}">
                <a16:creationId xmlns:a16="http://schemas.microsoft.com/office/drawing/2014/main" id="{8163D527-5C5A-EFA3-EAFC-9E74B9ABD75E}"/>
              </a:ext>
            </a:extLst>
          </p:cNvPr>
          <p:cNvSpPr>
            <a:spLocks noGrp="1"/>
          </p:cNvSpPr>
          <p:nvPr>
            <p:ph type="body" sz="quarter" idx="14" hasCustomPrompt="1"/>
          </p:nvPr>
        </p:nvSpPr>
        <p:spPr>
          <a:xfrm>
            <a:off x="12497723" y="4970291"/>
            <a:ext cx="4343400" cy="2420897"/>
          </a:xfrm>
        </p:spPr>
        <p:txBody>
          <a:bodyPr/>
          <a:lstStyle/>
          <a:p>
            <a:pPr marL="0" marR="0" lvl="0" indent="0" algn="l" defTabSz="914400" rtl="0" eaLnBrk="1" fontAlgn="auto" latinLnBrk="0" hangingPunct="1">
              <a:lnSpc>
                <a:spcPts val="3120"/>
              </a:lnSpc>
              <a:spcBef>
                <a:spcPts val="0"/>
              </a:spcBef>
              <a:spcAft>
                <a:spcPts val="0"/>
              </a:spcAft>
              <a:buClrTx/>
              <a:buSzTx/>
              <a:buFontTx/>
              <a:buNone/>
              <a:tabLst/>
              <a:defRPr/>
            </a:pPr>
            <a:r>
              <a:rPr kumimoji="0" lang="en-US" sz="2400" b="0" i="0" u="none" strike="noStrike" kern="1200" cap="none" spc="24" normalizeH="0" baseline="0" noProof="0" dirty="0">
                <a:ln>
                  <a:noFill/>
                </a:ln>
                <a:solidFill>
                  <a:srgbClr val="F5F5EF"/>
                </a:solidFill>
                <a:effectLst/>
                <a:uLnTx/>
                <a:uFillTx/>
                <a:latin typeface="Barlow"/>
                <a:ea typeface="Barlow"/>
                <a:cs typeface="Barlow"/>
                <a:sym typeface="Barlow"/>
              </a:rPr>
              <a:t>Presentations are communication tools that can be used as demonstrations, lectures, speeches, reports, and more. It is mostly presented before an audience. </a:t>
            </a:r>
          </a:p>
        </p:txBody>
      </p:sp>
    </p:spTree>
    <p:extLst>
      <p:ext uri="{BB962C8B-B14F-4D97-AF65-F5344CB8AC3E}">
        <p14:creationId xmlns:p14="http://schemas.microsoft.com/office/powerpoint/2010/main" val="1270918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Screen">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2DA17F1-BA45-1F0E-9174-A13A403A39F0}"/>
              </a:ext>
            </a:extLst>
          </p:cNvPr>
          <p:cNvGrpSpPr/>
          <p:nvPr userDrawn="1"/>
        </p:nvGrpSpPr>
        <p:grpSpPr>
          <a:xfrm>
            <a:off x="-156089" y="-287639"/>
            <a:ext cx="8061506" cy="10798907"/>
            <a:chOff x="0" y="-9525"/>
            <a:chExt cx="2123195" cy="2844157"/>
          </a:xfrm>
        </p:grpSpPr>
        <p:sp>
          <p:nvSpPr>
            <p:cNvPr id="3" name="Freeform 3">
              <a:extLst>
                <a:ext uri="{FF2B5EF4-FFF2-40B4-BE49-F238E27FC236}">
                  <a16:creationId xmlns:a16="http://schemas.microsoft.com/office/drawing/2014/main" id="{7B08ED53-1321-3F89-EC7C-312AAD9229EE}"/>
                </a:ext>
              </a:extLst>
            </p:cNvPr>
            <p:cNvSpPr/>
            <p:nvPr/>
          </p:nvSpPr>
          <p:spPr>
            <a:xfrm>
              <a:off x="0" y="0"/>
              <a:ext cx="2123195" cy="2834632"/>
            </a:xfrm>
            <a:custGeom>
              <a:avLst/>
              <a:gdLst/>
              <a:ahLst/>
              <a:cxnLst/>
              <a:rect l="l" t="t" r="r" b="b"/>
              <a:pathLst>
                <a:path w="2123195" h="2834632">
                  <a:moveTo>
                    <a:pt x="19207" y="0"/>
                  </a:moveTo>
                  <a:lnTo>
                    <a:pt x="2103988" y="0"/>
                  </a:lnTo>
                  <a:cubicBezTo>
                    <a:pt x="2109082" y="0"/>
                    <a:pt x="2113967" y="2024"/>
                    <a:pt x="2117569" y="5626"/>
                  </a:cubicBezTo>
                  <a:cubicBezTo>
                    <a:pt x="2121171" y="9228"/>
                    <a:pt x="2123195" y="14113"/>
                    <a:pt x="2123195" y="19207"/>
                  </a:cubicBezTo>
                  <a:lnTo>
                    <a:pt x="2123195" y="2815424"/>
                  </a:lnTo>
                  <a:cubicBezTo>
                    <a:pt x="2123195" y="2820519"/>
                    <a:pt x="2121171" y="2825404"/>
                    <a:pt x="2117569" y="2829006"/>
                  </a:cubicBezTo>
                  <a:cubicBezTo>
                    <a:pt x="2113967" y="2832608"/>
                    <a:pt x="2109082" y="2834632"/>
                    <a:pt x="2103988" y="2834632"/>
                  </a:cubicBezTo>
                  <a:lnTo>
                    <a:pt x="19207" y="2834632"/>
                  </a:lnTo>
                  <a:cubicBezTo>
                    <a:pt x="14113" y="2834632"/>
                    <a:pt x="9228" y="2832608"/>
                    <a:pt x="5626" y="2829006"/>
                  </a:cubicBezTo>
                  <a:cubicBezTo>
                    <a:pt x="2024" y="2825404"/>
                    <a:pt x="0" y="2820519"/>
                    <a:pt x="0" y="2815424"/>
                  </a:cubicBezTo>
                  <a:lnTo>
                    <a:pt x="0" y="19207"/>
                  </a:lnTo>
                  <a:cubicBezTo>
                    <a:pt x="0" y="14113"/>
                    <a:pt x="2024" y="9228"/>
                    <a:pt x="5626" y="5626"/>
                  </a:cubicBezTo>
                  <a:cubicBezTo>
                    <a:pt x="9228" y="2024"/>
                    <a:pt x="14113" y="0"/>
                    <a:pt x="19207" y="0"/>
                  </a:cubicBezTo>
                  <a:close/>
                </a:path>
              </a:pathLst>
            </a:custGeom>
            <a:gradFill rotWithShape="1">
              <a:gsLst>
                <a:gs pos="0">
                  <a:srgbClr val="00356B">
                    <a:alpha val="100000"/>
                  </a:srgbClr>
                </a:gs>
                <a:gs pos="100000">
                  <a:srgbClr val="7634A6">
                    <a:alpha val="100000"/>
                  </a:srgbClr>
                </a:gs>
              </a:gsLst>
              <a:path path="circle">
                <a:fillToRect r="100000" b="100000"/>
              </a:path>
              <a:tileRect l="-100000" t="-100000"/>
            </a:gradFill>
          </p:spPr>
          <p:txBody>
            <a:bodyPr/>
            <a:lstStyle/>
            <a:p>
              <a:endParaRPr lang="en-US"/>
            </a:p>
          </p:txBody>
        </p:sp>
        <p:sp>
          <p:nvSpPr>
            <p:cNvPr id="6" name="TextBox 4">
              <a:extLst>
                <a:ext uri="{FF2B5EF4-FFF2-40B4-BE49-F238E27FC236}">
                  <a16:creationId xmlns:a16="http://schemas.microsoft.com/office/drawing/2014/main" id="{73F6C397-55FE-86F6-89E8-D397E5E901BA}"/>
                </a:ext>
              </a:extLst>
            </p:cNvPr>
            <p:cNvSpPr txBox="1"/>
            <p:nvPr/>
          </p:nvSpPr>
          <p:spPr>
            <a:xfrm>
              <a:off x="0" y="-9525"/>
              <a:ext cx="2123195" cy="2844157"/>
            </a:xfrm>
            <a:prstGeom prst="rect">
              <a:avLst/>
            </a:prstGeom>
          </p:spPr>
          <p:txBody>
            <a:bodyPr lIns="50800" tIns="50800" rIns="50800" bIns="50800" rtlCol="0" anchor="ctr"/>
            <a:lstStyle/>
            <a:p>
              <a:pPr algn="ctr">
                <a:lnSpc>
                  <a:spcPts val="2520"/>
                </a:lnSpc>
              </a:pPr>
              <a:endParaRPr/>
            </a:p>
          </p:txBody>
        </p:sp>
      </p:grpSp>
      <p:sp>
        <p:nvSpPr>
          <p:cNvPr id="13" name="Text Placeholder 4">
            <a:extLst>
              <a:ext uri="{FF2B5EF4-FFF2-40B4-BE49-F238E27FC236}">
                <a16:creationId xmlns:a16="http://schemas.microsoft.com/office/drawing/2014/main" id="{9A1A3102-8279-424E-9FA6-55C61F239780}"/>
              </a:ext>
            </a:extLst>
          </p:cNvPr>
          <p:cNvSpPr>
            <a:spLocks noGrp="1"/>
          </p:cNvSpPr>
          <p:nvPr>
            <p:ph type="body" sz="quarter" idx="10" hasCustomPrompt="1"/>
          </p:nvPr>
        </p:nvSpPr>
        <p:spPr>
          <a:xfrm>
            <a:off x="10439401" y="952501"/>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15" name="Text Placeholder 4">
            <a:extLst>
              <a:ext uri="{FF2B5EF4-FFF2-40B4-BE49-F238E27FC236}">
                <a16:creationId xmlns:a16="http://schemas.microsoft.com/office/drawing/2014/main" id="{AA29421B-2E04-F32F-1E66-317E270806E1}"/>
              </a:ext>
            </a:extLst>
          </p:cNvPr>
          <p:cNvSpPr>
            <a:spLocks noGrp="1"/>
          </p:cNvSpPr>
          <p:nvPr>
            <p:ph type="body" sz="quarter" idx="11" hasCustomPrompt="1"/>
          </p:nvPr>
        </p:nvSpPr>
        <p:spPr>
          <a:xfrm>
            <a:off x="10439401" y="3984534"/>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19" name="Text Placeholder 4">
            <a:extLst>
              <a:ext uri="{FF2B5EF4-FFF2-40B4-BE49-F238E27FC236}">
                <a16:creationId xmlns:a16="http://schemas.microsoft.com/office/drawing/2014/main" id="{0C2602D2-46AC-1D78-5CB9-C0811D794CCD}"/>
              </a:ext>
            </a:extLst>
          </p:cNvPr>
          <p:cNvSpPr>
            <a:spLocks noGrp="1"/>
          </p:cNvSpPr>
          <p:nvPr>
            <p:ph type="body" sz="quarter" idx="12" hasCustomPrompt="1"/>
          </p:nvPr>
        </p:nvSpPr>
        <p:spPr>
          <a:xfrm>
            <a:off x="10419414" y="7016567"/>
            <a:ext cx="6629400" cy="2420620"/>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 It is mostly presented before an audience.</a:t>
            </a:r>
          </a:p>
        </p:txBody>
      </p:sp>
      <p:sp>
        <p:nvSpPr>
          <p:cNvPr id="22" name="Text Placeholder 20">
            <a:extLst>
              <a:ext uri="{FF2B5EF4-FFF2-40B4-BE49-F238E27FC236}">
                <a16:creationId xmlns:a16="http://schemas.microsoft.com/office/drawing/2014/main" id="{A296488B-C279-B1ED-B6AD-B9168E1DBCA7}"/>
              </a:ext>
            </a:extLst>
          </p:cNvPr>
          <p:cNvSpPr>
            <a:spLocks noGrp="1"/>
          </p:cNvSpPr>
          <p:nvPr>
            <p:ph type="body" sz="quarter" idx="13" hasCustomPrompt="1"/>
          </p:nvPr>
        </p:nvSpPr>
        <p:spPr>
          <a:xfrm>
            <a:off x="1447799" y="4152900"/>
            <a:ext cx="5859323" cy="1962150"/>
          </a:xfrm>
        </p:spPr>
        <p:txBody>
          <a:bodyPr>
            <a:noAutofit/>
          </a:bodyPr>
          <a:lstStyle>
            <a:lvl1pPr>
              <a:defRPr sz="6400">
                <a:solidFill>
                  <a:srgbClr val="F5F5EF"/>
                </a:solidFill>
                <a:latin typeface="YaleNew" panose="02000602050000020003" pitchFamily="2" charset="77"/>
              </a:defRPr>
            </a:lvl1pPr>
          </a:lstStyle>
          <a:p>
            <a:pPr algn="l">
              <a:lnSpc>
                <a:spcPts val="7679"/>
              </a:lnSpc>
            </a:pPr>
            <a:r>
              <a:rPr lang="en-US" sz="6399" b="1" dirty="0">
                <a:solidFill>
                  <a:srgbClr val="F5F5EF"/>
                </a:solidFill>
                <a:latin typeface="YaleNew Bold"/>
                <a:ea typeface="YaleNew Bold"/>
                <a:cs typeface="YaleNew Bold"/>
                <a:sym typeface="YaleNew Bold"/>
              </a:rPr>
              <a:t>Significance of the Study</a:t>
            </a:r>
          </a:p>
        </p:txBody>
      </p:sp>
      <p:sp>
        <p:nvSpPr>
          <p:cNvPr id="25" name="Text Placeholder 23">
            <a:extLst>
              <a:ext uri="{FF2B5EF4-FFF2-40B4-BE49-F238E27FC236}">
                <a16:creationId xmlns:a16="http://schemas.microsoft.com/office/drawing/2014/main" id="{11918429-5A21-798E-53B7-B17CB429C8B3}"/>
              </a:ext>
            </a:extLst>
          </p:cNvPr>
          <p:cNvSpPr>
            <a:spLocks noGrp="1"/>
          </p:cNvSpPr>
          <p:nvPr>
            <p:ph type="body" sz="quarter" idx="14" hasCustomPrompt="1"/>
          </p:nvPr>
        </p:nvSpPr>
        <p:spPr>
          <a:xfrm>
            <a:off x="9525000" y="1028700"/>
            <a:ext cx="761999" cy="640289"/>
          </a:xfrm>
        </p:spPr>
        <p:txBody>
          <a:bodyPr>
            <a:normAutofit/>
          </a:bodyPr>
          <a:lstStyle>
            <a:lvl1pPr algn="r">
              <a:defRPr sz="3890">
                <a:latin typeface="YaleNew" panose="02000602050000020003" pitchFamily="2" charset="77"/>
              </a:defRPr>
            </a:lvl1pPr>
          </a:lstStyle>
          <a:p>
            <a:pPr lvl="0"/>
            <a:r>
              <a:rPr lang="en-US" dirty="0"/>
              <a:t>01</a:t>
            </a:r>
          </a:p>
        </p:txBody>
      </p:sp>
      <p:sp>
        <p:nvSpPr>
          <p:cNvPr id="27" name="Text Placeholder 23">
            <a:extLst>
              <a:ext uri="{FF2B5EF4-FFF2-40B4-BE49-F238E27FC236}">
                <a16:creationId xmlns:a16="http://schemas.microsoft.com/office/drawing/2014/main" id="{FF67CC92-2C23-195F-EE7C-B61419B1D586}"/>
              </a:ext>
            </a:extLst>
          </p:cNvPr>
          <p:cNvSpPr>
            <a:spLocks noGrp="1"/>
          </p:cNvSpPr>
          <p:nvPr>
            <p:ph type="body" sz="quarter" idx="15" hasCustomPrompt="1"/>
          </p:nvPr>
        </p:nvSpPr>
        <p:spPr>
          <a:xfrm>
            <a:off x="9525000" y="4076700"/>
            <a:ext cx="761999" cy="640289"/>
          </a:xfrm>
        </p:spPr>
        <p:txBody>
          <a:bodyPr>
            <a:normAutofit/>
          </a:bodyPr>
          <a:lstStyle>
            <a:lvl1pPr algn="r">
              <a:defRPr sz="3890">
                <a:latin typeface="YaleNew" panose="02000602050000020003" pitchFamily="2" charset="77"/>
              </a:defRPr>
            </a:lvl1pPr>
          </a:lstStyle>
          <a:p>
            <a:pPr lvl="0"/>
            <a:r>
              <a:rPr lang="en-US" dirty="0"/>
              <a:t>02</a:t>
            </a:r>
          </a:p>
        </p:txBody>
      </p:sp>
      <p:sp>
        <p:nvSpPr>
          <p:cNvPr id="29" name="Text Placeholder 23">
            <a:extLst>
              <a:ext uri="{FF2B5EF4-FFF2-40B4-BE49-F238E27FC236}">
                <a16:creationId xmlns:a16="http://schemas.microsoft.com/office/drawing/2014/main" id="{B78C88DC-5896-5166-637F-62E39C260971}"/>
              </a:ext>
            </a:extLst>
          </p:cNvPr>
          <p:cNvSpPr>
            <a:spLocks noGrp="1"/>
          </p:cNvSpPr>
          <p:nvPr>
            <p:ph type="body" sz="quarter" idx="16" hasCustomPrompt="1"/>
          </p:nvPr>
        </p:nvSpPr>
        <p:spPr>
          <a:xfrm>
            <a:off x="9524999" y="7092768"/>
            <a:ext cx="761999" cy="640289"/>
          </a:xfrm>
        </p:spPr>
        <p:txBody>
          <a:bodyPr>
            <a:normAutofit/>
          </a:bodyPr>
          <a:lstStyle>
            <a:lvl1pPr algn="r">
              <a:defRPr sz="3890">
                <a:latin typeface="YaleNew" panose="02000602050000020003" pitchFamily="2" charset="77"/>
              </a:defRPr>
            </a:lvl1pPr>
          </a:lstStyle>
          <a:p>
            <a:pPr lvl="0"/>
            <a:r>
              <a:rPr lang="en-US" dirty="0"/>
              <a:t>03</a:t>
            </a:r>
          </a:p>
        </p:txBody>
      </p:sp>
      <p:sp>
        <p:nvSpPr>
          <p:cNvPr id="30" name="Freeform 20">
            <a:extLst>
              <a:ext uri="{FF2B5EF4-FFF2-40B4-BE49-F238E27FC236}">
                <a16:creationId xmlns:a16="http://schemas.microsoft.com/office/drawing/2014/main" id="{AA99E966-FAFD-965B-660B-D132907712ED}"/>
              </a:ext>
            </a:extLst>
          </p:cNvPr>
          <p:cNvSpPr/>
          <p:nvPr userDrawn="1"/>
        </p:nvSpPr>
        <p:spPr>
          <a:xfrm>
            <a:off x="1028700" y="9258300"/>
            <a:ext cx="4134411" cy="651244"/>
          </a:xfrm>
          <a:custGeom>
            <a:avLst/>
            <a:gdLst/>
            <a:ahLst/>
            <a:cxnLst/>
            <a:rect l="l" t="t" r="r" b="b"/>
            <a:pathLst>
              <a:path w="4134411" h="651244">
                <a:moveTo>
                  <a:pt x="0" y="0"/>
                </a:moveTo>
                <a:lnTo>
                  <a:pt x="4134411" y="0"/>
                </a:lnTo>
                <a:lnTo>
                  <a:pt x="4134411" y="651244"/>
                </a:lnTo>
                <a:lnTo>
                  <a:pt x="0" y="651244"/>
                </a:lnTo>
                <a:lnTo>
                  <a:pt x="0" y="0"/>
                </a:lnTo>
                <a:close/>
              </a:path>
            </a:pathLst>
          </a:custGeom>
          <a:blipFill>
            <a:blip r:embed="rId2">
              <a:biLevel thresh="50000"/>
              <a:extLst>
                <a:ext uri="{BEBA8EAE-BF5A-486C-A8C5-ECC9F3942E4B}">
                  <a14:imgProps xmlns:a14="http://schemas.microsoft.com/office/drawing/2010/main">
                    <a14:imgLayer r:embed="rId3">
                      <a14:imgEffect>
                        <a14:artisticPhotocopy/>
                      </a14:imgEffect>
                    </a14:imgLayer>
                  </a14:imgProps>
                </a:ext>
              </a:extLst>
            </a:blip>
            <a:stretch>
              <a:fillRect/>
            </a:stretch>
          </a:blipFill>
        </p:spPr>
        <p:txBody>
          <a:bodyPr/>
          <a:lstStyle/>
          <a:p>
            <a:endParaRPr lang="en-US" dirty="0">
              <a:solidFill>
                <a:srgbClr val="F5F5EF"/>
              </a:solidFill>
            </a:endParaRPr>
          </a:p>
        </p:txBody>
      </p:sp>
    </p:spTree>
    <p:extLst>
      <p:ext uri="{BB962C8B-B14F-4D97-AF65-F5344CB8AC3E}">
        <p14:creationId xmlns:p14="http://schemas.microsoft.com/office/powerpoint/2010/main" val="64828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3ECEC3DF-CEC1-C2D1-7FF6-C3F28825A431}"/>
              </a:ext>
            </a:extLst>
          </p:cNvPr>
          <p:cNvSpPr/>
          <p:nvPr userDrawn="1"/>
        </p:nvSpPr>
        <p:spPr>
          <a:xfrm>
            <a:off x="7854095" y="1140947"/>
            <a:ext cx="66781" cy="7368651"/>
          </a:xfrm>
          <a:prstGeom prst="rect">
            <a:avLst/>
          </a:prstGeom>
          <a:solidFill>
            <a:srgbClr val="00356B"/>
          </a:solidFill>
        </p:spPr>
        <p:txBody>
          <a:bodyPr/>
          <a:lstStyle/>
          <a:p>
            <a:endParaRPr lang="en-US"/>
          </a:p>
        </p:txBody>
      </p:sp>
      <p:grpSp>
        <p:nvGrpSpPr>
          <p:cNvPr id="7" name="Group 3">
            <a:extLst>
              <a:ext uri="{FF2B5EF4-FFF2-40B4-BE49-F238E27FC236}">
                <a16:creationId xmlns:a16="http://schemas.microsoft.com/office/drawing/2014/main" id="{CE6C011D-2230-0D46-0C45-F0A4941BCB48}"/>
              </a:ext>
            </a:extLst>
          </p:cNvPr>
          <p:cNvGrpSpPr/>
          <p:nvPr userDrawn="1"/>
        </p:nvGrpSpPr>
        <p:grpSpPr>
          <a:xfrm>
            <a:off x="7593317" y="837975"/>
            <a:ext cx="605944" cy="605944"/>
            <a:chOff x="0" y="0"/>
            <a:chExt cx="6350000" cy="6350000"/>
          </a:xfrm>
        </p:grpSpPr>
        <p:sp>
          <p:nvSpPr>
            <p:cNvPr id="8" name="Freeform 4">
              <a:extLst>
                <a:ext uri="{FF2B5EF4-FFF2-40B4-BE49-F238E27FC236}">
                  <a16:creationId xmlns:a16="http://schemas.microsoft.com/office/drawing/2014/main" id="{F195B044-3965-3C08-3839-16AA0CDA403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9" name="Group 5">
            <a:extLst>
              <a:ext uri="{FF2B5EF4-FFF2-40B4-BE49-F238E27FC236}">
                <a16:creationId xmlns:a16="http://schemas.microsoft.com/office/drawing/2014/main" id="{19A6EA3F-15FC-88D1-3DCB-00DAB68CB953}"/>
              </a:ext>
            </a:extLst>
          </p:cNvPr>
          <p:cNvGrpSpPr/>
          <p:nvPr userDrawn="1"/>
        </p:nvGrpSpPr>
        <p:grpSpPr>
          <a:xfrm>
            <a:off x="7593317" y="3252326"/>
            <a:ext cx="605944" cy="605944"/>
            <a:chOff x="0" y="0"/>
            <a:chExt cx="6350000" cy="6350000"/>
          </a:xfrm>
        </p:grpSpPr>
        <p:sp>
          <p:nvSpPr>
            <p:cNvPr id="10" name="Freeform 6">
              <a:extLst>
                <a:ext uri="{FF2B5EF4-FFF2-40B4-BE49-F238E27FC236}">
                  <a16:creationId xmlns:a16="http://schemas.microsoft.com/office/drawing/2014/main" id="{954EC23B-7E82-EDCC-2323-60C34A23296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11" name="Group 7">
            <a:extLst>
              <a:ext uri="{FF2B5EF4-FFF2-40B4-BE49-F238E27FC236}">
                <a16:creationId xmlns:a16="http://schemas.microsoft.com/office/drawing/2014/main" id="{38624453-9190-B5C6-D06C-C981D9D9B144}"/>
              </a:ext>
            </a:extLst>
          </p:cNvPr>
          <p:cNvGrpSpPr/>
          <p:nvPr userDrawn="1"/>
        </p:nvGrpSpPr>
        <p:grpSpPr>
          <a:xfrm>
            <a:off x="7557807" y="5666678"/>
            <a:ext cx="605944" cy="605944"/>
            <a:chOff x="0" y="0"/>
            <a:chExt cx="6350000" cy="6350000"/>
          </a:xfrm>
        </p:grpSpPr>
        <p:sp>
          <p:nvSpPr>
            <p:cNvPr id="12" name="Freeform 8">
              <a:extLst>
                <a:ext uri="{FF2B5EF4-FFF2-40B4-BE49-F238E27FC236}">
                  <a16:creationId xmlns:a16="http://schemas.microsoft.com/office/drawing/2014/main" id="{E380538F-4D87-1D07-5E7F-3DFDFA24F79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grpSp>
        <p:nvGrpSpPr>
          <p:cNvPr id="13" name="Group 9">
            <a:extLst>
              <a:ext uri="{FF2B5EF4-FFF2-40B4-BE49-F238E27FC236}">
                <a16:creationId xmlns:a16="http://schemas.microsoft.com/office/drawing/2014/main" id="{A9FCDE49-D56B-4B7E-D553-5EDFF8FB69FF}"/>
              </a:ext>
            </a:extLst>
          </p:cNvPr>
          <p:cNvGrpSpPr/>
          <p:nvPr userDrawn="1"/>
        </p:nvGrpSpPr>
        <p:grpSpPr>
          <a:xfrm>
            <a:off x="7557807" y="8206626"/>
            <a:ext cx="605944" cy="605944"/>
            <a:chOff x="0" y="0"/>
            <a:chExt cx="6350000" cy="6350000"/>
          </a:xfrm>
        </p:grpSpPr>
        <p:sp>
          <p:nvSpPr>
            <p:cNvPr id="14" name="Freeform 10">
              <a:extLst>
                <a:ext uri="{FF2B5EF4-FFF2-40B4-BE49-F238E27FC236}">
                  <a16:creationId xmlns:a16="http://schemas.microsoft.com/office/drawing/2014/main" id="{C5501DA6-A242-AC6B-818B-28E49E6479C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634A6"/>
            </a:solidFill>
          </p:spPr>
          <p:txBody>
            <a:bodyPr/>
            <a:lstStyle/>
            <a:p>
              <a:endParaRPr lang="en-US"/>
            </a:p>
          </p:txBody>
        </p:sp>
      </p:grpSp>
      <p:sp>
        <p:nvSpPr>
          <p:cNvPr id="32" name="Text Placeholder 4">
            <a:extLst>
              <a:ext uri="{FF2B5EF4-FFF2-40B4-BE49-F238E27FC236}">
                <a16:creationId xmlns:a16="http://schemas.microsoft.com/office/drawing/2014/main" id="{560797B7-157B-C36A-E245-07E3DF9E8D38}"/>
              </a:ext>
            </a:extLst>
          </p:cNvPr>
          <p:cNvSpPr>
            <a:spLocks noGrp="1"/>
          </p:cNvSpPr>
          <p:nvPr>
            <p:ph type="body" sz="quarter" idx="10" hasCustomPrompt="1"/>
          </p:nvPr>
        </p:nvSpPr>
        <p:spPr>
          <a:xfrm>
            <a:off x="8352663" y="1293904"/>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5" name="Text Placeholder 4">
            <a:extLst>
              <a:ext uri="{FF2B5EF4-FFF2-40B4-BE49-F238E27FC236}">
                <a16:creationId xmlns:a16="http://schemas.microsoft.com/office/drawing/2014/main" id="{6B5733B6-7BBD-7CD1-86F2-DAD81FEB9F12}"/>
              </a:ext>
            </a:extLst>
          </p:cNvPr>
          <p:cNvSpPr>
            <a:spLocks noGrp="1"/>
          </p:cNvSpPr>
          <p:nvPr>
            <p:ph type="body" sz="quarter" idx="11" hasCustomPrompt="1"/>
          </p:nvPr>
        </p:nvSpPr>
        <p:spPr>
          <a:xfrm>
            <a:off x="8352663" y="3762924"/>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7" name="Text Placeholder 4">
            <a:extLst>
              <a:ext uri="{FF2B5EF4-FFF2-40B4-BE49-F238E27FC236}">
                <a16:creationId xmlns:a16="http://schemas.microsoft.com/office/drawing/2014/main" id="{F7DCFBBF-8FF6-8ACD-6FF1-46942A831D4D}"/>
              </a:ext>
            </a:extLst>
          </p:cNvPr>
          <p:cNvSpPr>
            <a:spLocks noGrp="1"/>
          </p:cNvSpPr>
          <p:nvPr>
            <p:ph type="body" sz="quarter" idx="12" hasCustomPrompt="1"/>
          </p:nvPr>
        </p:nvSpPr>
        <p:spPr>
          <a:xfrm>
            <a:off x="8352663" y="6220563"/>
            <a:ext cx="8698460" cy="1484509"/>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rPr>
              <a:t>Presentations are communication tools that can be used as demonstrations, lectures, speeches, reports, and more.</a:t>
            </a:r>
          </a:p>
        </p:txBody>
      </p:sp>
      <p:sp>
        <p:nvSpPr>
          <p:cNvPr id="39" name="Text Placeholder 4">
            <a:extLst>
              <a:ext uri="{FF2B5EF4-FFF2-40B4-BE49-F238E27FC236}">
                <a16:creationId xmlns:a16="http://schemas.microsoft.com/office/drawing/2014/main" id="{2436C9A2-56E4-EC4F-80FE-F2C3C1273BE0}"/>
              </a:ext>
            </a:extLst>
          </p:cNvPr>
          <p:cNvSpPr>
            <a:spLocks noGrp="1"/>
          </p:cNvSpPr>
          <p:nvPr>
            <p:ph type="body" sz="quarter" idx="13" hasCustomPrompt="1"/>
          </p:nvPr>
        </p:nvSpPr>
        <p:spPr>
          <a:xfrm>
            <a:off x="8352663" y="8698976"/>
            <a:ext cx="8698460" cy="559324"/>
          </a:xfrm>
        </p:spPr>
        <p:txBody>
          <a:bodyPr>
            <a:normAutofit/>
          </a:bodyPr>
          <a:lstStyle>
            <a:lvl1pPr>
              <a:defRPr sz="2900" b="0"/>
            </a:lvl1pPr>
          </a:lstStyle>
          <a:p>
            <a:pPr marL="0" marR="0" lvl="0" indent="0" algn="l" defTabSz="914400" rtl="0" eaLnBrk="1" fontAlgn="auto" latinLnBrk="0" hangingPunct="1">
              <a:lnSpc>
                <a:spcPts val="3770"/>
              </a:lnSpc>
              <a:spcBef>
                <a:spcPts val="0"/>
              </a:spcBef>
              <a:spcAft>
                <a:spcPts val="0"/>
              </a:spcAft>
              <a:buClrTx/>
              <a:buSzTx/>
              <a:buFontTx/>
              <a:buNone/>
              <a:tabLst/>
              <a:defRPr/>
            </a:pPr>
            <a:r>
              <a:rPr lang="en-US" sz="2900" spc="29" dirty="0">
                <a:solidFill>
                  <a:srgbClr val="00356B"/>
                </a:solidFill>
                <a:latin typeface="Barlow"/>
                <a:ea typeface="Barlow"/>
                <a:cs typeface="Barlow"/>
                <a:sym typeface="Barlow"/>
              </a:rPr>
              <a:t>Lorem ipsum dolor sit </a:t>
            </a:r>
            <a:r>
              <a:rPr lang="en-US" sz="2900" spc="29" dirty="0" err="1">
                <a:solidFill>
                  <a:srgbClr val="00356B"/>
                </a:solidFill>
                <a:latin typeface="Barlow"/>
                <a:ea typeface="Barlow"/>
                <a:cs typeface="Barlow"/>
                <a:sym typeface="Barlow"/>
              </a:rPr>
              <a:t>amet</a:t>
            </a:r>
            <a:endParaRPr kumimoji="0" lang="en-US" sz="2900" b="0" i="0" u="none" strike="noStrike" kern="1200" cap="none" spc="29" normalizeH="0" baseline="0" noProof="0" dirty="0">
              <a:ln>
                <a:noFill/>
              </a:ln>
              <a:solidFill>
                <a:srgbClr val="00356B"/>
              </a:solidFill>
              <a:effectLst/>
              <a:uLnTx/>
              <a:uFillTx/>
              <a:latin typeface="Barlow Light"/>
              <a:ea typeface="Barlow Light"/>
              <a:cs typeface="Barlow Light"/>
              <a:sym typeface="Barlow Light"/>
            </a:endParaRPr>
          </a:p>
        </p:txBody>
      </p:sp>
      <p:sp>
        <p:nvSpPr>
          <p:cNvPr id="40" name="Freeform 11">
            <a:extLst>
              <a:ext uri="{FF2B5EF4-FFF2-40B4-BE49-F238E27FC236}">
                <a16:creationId xmlns:a16="http://schemas.microsoft.com/office/drawing/2014/main" id="{9E85770D-A19F-BBED-D200-6E1CF0EAA5AC}"/>
              </a:ext>
            </a:extLst>
          </p:cNvPr>
          <p:cNvSpPr>
            <a:spLocks noGrp="1" noRot="1" noMove="1" noResize="1" noEditPoints="1" noAdjustHandles="1" noChangeArrowheads="1" noChangeShapeType="1"/>
          </p:cNvSpPr>
          <p:nvPr userDrawn="1"/>
        </p:nvSpPr>
        <p:spPr>
          <a:xfrm>
            <a:off x="1348740" y="3202427"/>
            <a:ext cx="5189421" cy="5992136"/>
          </a:xfrm>
          <a:custGeom>
            <a:avLst/>
            <a:gdLst/>
            <a:ahLst/>
            <a:cxnLst/>
            <a:rect l="l" t="t" r="r" b="b"/>
            <a:pathLst>
              <a:path w="5189421" h="5992136">
                <a:moveTo>
                  <a:pt x="0" y="0"/>
                </a:moveTo>
                <a:lnTo>
                  <a:pt x="5189421" y="0"/>
                </a:lnTo>
                <a:lnTo>
                  <a:pt x="5189421" y="5992137"/>
                </a:lnTo>
                <a:lnTo>
                  <a:pt x="0" y="5992137"/>
                </a:lnTo>
                <a:lnTo>
                  <a:pt x="0" y="0"/>
                </a:lnTo>
                <a:close/>
              </a:path>
            </a:pathLst>
          </a:custGeom>
          <a:blipFill>
            <a:blip r:embed="rId2"/>
            <a:stretch>
              <a:fillRect l="-122502" r="-41804"/>
            </a:stretch>
          </a:blipFill>
        </p:spPr>
        <p:txBody>
          <a:bodyPr/>
          <a:lstStyle/>
          <a:p>
            <a:endParaRPr lang="en-US"/>
          </a:p>
        </p:txBody>
      </p:sp>
      <p:sp>
        <p:nvSpPr>
          <p:cNvPr id="44" name="Text Placeholder 23">
            <a:extLst>
              <a:ext uri="{FF2B5EF4-FFF2-40B4-BE49-F238E27FC236}">
                <a16:creationId xmlns:a16="http://schemas.microsoft.com/office/drawing/2014/main" id="{59ED015E-85AE-68E1-D98B-8FFE0EDCF6F8}"/>
              </a:ext>
            </a:extLst>
          </p:cNvPr>
          <p:cNvSpPr>
            <a:spLocks noGrp="1"/>
          </p:cNvSpPr>
          <p:nvPr>
            <p:ph type="body" sz="quarter" idx="14" hasCustomPrompt="1"/>
          </p:nvPr>
        </p:nvSpPr>
        <p:spPr>
          <a:xfrm>
            <a:off x="8352662" y="736905"/>
            <a:ext cx="8698459" cy="556999"/>
          </a:xfrm>
        </p:spPr>
        <p:txBody>
          <a:bodyPr>
            <a:normAutofit/>
          </a:bodyPr>
          <a:lstStyle>
            <a:lvl1pPr algn="l">
              <a:defRPr sz="2900">
                <a:latin typeface="Barlow" pitchFamily="2" charset="77"/>
              </a:defRPr>
            </a:lvl1pPr>
          </a:lstStyle>
          <a:p>
            <a:pPr lvl="0"/>
            <a:r>
              <a:rPr lang="en-US" dirty="0"/>
              <a:t>PHASE 1</a:t>
            </a:r>
          </a:p>
        </p:txBody>
      </p:sp>
      <p:sp>
        <p:nvSpPr>
          <p:cNvPr id="46" name="Text Placeholder 23">
            <a:extLst>
              <a:ext uri="{FF2B5EF4-FFF2-40B4-BE49-F238E27FC236}">
                <a16:creationId xmlns:a16="http://schemas.microsoft.com/office/drawing/2014/main" id="{141AED4B-EB32-D7E1-98AE-48039CE8FAF6}"/>
              </a:ext>
            </a:extLst>
          </p:cNvPr>
          <p:cNvSpPr>
            <a:spLocks noGrp="1"/>
          </p:cNvSpPr>
          <p:nvPr>
            <p:ph type="body" sz="quarter" idx="15" hasCustomPrompt="1"/>
          </p:nvPr>
        </p:nvSpPr>
        <p:spPr>
          <a:xfrm>
            <a:off x="8352662" y="3185647"/>
            <a:ext cx="8698459" cy="556999"/>
          </a:xfrm>
        </p:spPr>
        <p:txBody>
          <a:bodyPr>
            <a:normAutofit/>
          </a:bodyPr>
          <a:lstStyle>
            <a:lvl1pPr algn="l">
              <a:defRPr sz="2900">
                <a:latin typeface="Barlow" pitchFamily="2" charset="77"/>
              </a:defRPr>
            </a:lvl1pPr>
          </a:lstStyle>
          <a:p>
            <a:pPr lvl="0"/>
            <a:r>
              <a:rPr lang="en-US" dirty="0"/>
              <a:t>PHASE 2</a:t>
            </a:r>
          </a:p>
        </p:txBody>
      </p:sp>
      <p:sp>
        <p:nvSpPr>
          <p:cNvPr id="48" name="Text Placeholder 23">
            <a:extLst>
              <a:ext uri="{FF2B5EF4-FFF2-40B4-BE49-F238E27FC236}">
                <a16:creationId xmlns:a16="http://schemas.microsoft.com/office/drawing/2014/main" id="{306CF34E-F019-AE2E-62AF-CD6399E0594E}"/>
              </a:ext>
            </a:extLst>
          </p:cNvPr>
          <p:cNvSpPr>
            <a:spLocks noGrp="1"/>
          </p:cNvSpPr>
          <p:nvPr>
            <p:ph type="body" sz="quarter" idx="16" hasCustomPrompt="1"/>
          </p:nvPr>
        </p:nvSpPr>
        <p:spPr>
          <a:xfrm>
            <a:off x="8352661" y="5634389"/>
            <a:ext cx="8698459" cy="556999"/>
          </a:xfrm>
        </p:spPr>
        <p:txBody>
          <a:bodyPr>
            <a:normAutofit/>
          </a:bodyPr>
          <a:lstStyle>
            <a:lvl1pPr algn="l">
              <a:defRPr sz="2900">
                <a:latin typeface="Barlow" pitchFamily="2" charset="77"/>
              </a:defRPr>
            </a:lvl1pPr>
          </a:lstStyle>
          <a:p>
            <a:pPr lvl="0"/>
            <a:r>
              <a:rPr lang="en-US" dirty="0"/>
              <a:t>PHASE 3</a:t>
            </a:r>
          </a:p>
        </p:txBody>
      </p:sp>
      <p:sp>
        <p:nvSpPr>
          <p:cNvPr id="50" name="Text Placeholder 23">
            <a:extLst>
              <a:ext uri="{FF2B5EF4-FFF2-40B4-BE49-F238E27FC236}">
                <a16:creationId xmlns:a16="http://schemas.microsoft.com/office/drawing/2014/main" id="{A8D98C51-60D1-D254-6868-1063EDDC604F}"/>
              </a:ext>
            </a:extLst>
          </p:cNvPr>
          <p:cNvSpPr>
            <a:spLocks noGrp="1"/>
          </p:cNvSpPr>
          <p:nvPr>
            <p:ph type="body" sz="quarter" idx="17" hasCustomPrompt="1"/>
          </p:nvPr>
        </p:nvSpPr>
        <p:spPr>
          <a:xfrm>
            <a:off x="8352661" y="8103409"/>
            <a:ext cx="8698459" cy="556999"/>
          </a:xfrm>
        </p:spPr>
        <p:txBody>
          <a:bodyPr>
            <a:normAutofit/>
          </a:bodyPr>
          <a:lstStyle>
            <a:lvl1pPr algn="l">
              <a:defRPr sz="2900">
                <a:latin typeface="Barlow" pitchFamily="2" charset="77"/>
              </a:defRPr>
            </a:lvl1pPr>
          </a:lstStyle>
          <a:p>
            <a:pPr lvl="0"/>
            <a:r>
              <a:rPr lang="en-US" dirty="0"/>
              <a:t>PHASE 4</a:t>
            </a:r>
          </a:p>
        </p:txBody>
      </p:sp>
      <p:sp>
        <p:nvSpPr>
          <p:cNvPr id="52" name="Text Placeholder 26">
            <a:extLst>
              <a:ext uri="{FF2B5EF4-FFF2-40B4-BE49-F238E27FC236}">
                <a16:creationId xmlns:a16="http://schemas.microsoft.com/office/drawing/2014/main" id="{3D6A8BD7-0B18-18BA-2257-EECBD5F892AC}"/>
              </a:ext>
            </a:extLst>
          </p:cNvPr>
          <p:cNvSpPr>
            <a:spLocks noGrp="1"/>
          </p:cNvSpPr>
          <p:nvPr>
            <p:ph type="body" sz="quarter" idx="18" hasCustomPrompt="1"/>
          </p:nvPr>
        </p:nvSpPr>
        <p:spPr>
          <a:xfrm>
            <a:off x="1348740" y="926686"/>
            <a:ext cx="5189421" cy="2159413"/>
          </a:xfrm>
        </p:spPr>
        <p:txBody>
          <a:bodyPr>
            <a:noAutofit/>
          </a:bodyPr>
          <a:lstStyle>
            <a:lvl1pPr algn="l">
              <a:defRPr sz="6600">
                <a:latin typeface="YaleNew" panose="02000602050000020003" pitchFamily="2" charset="77"/>
              </a:defRPr>
            </a:lvl1pPr>
          </a:lstStyle>
          <a:p>
            <a:pPr lvl="0"/>
            <a:r>
              <a:rPr lang="en-US" dirty="0"/>
              <a:t>Research Timeline</a:t>
            </a:r>
          </a:p>
        </p:txBody>
      </p:sp>
    </p:spTree>
    <p:extLst>
      <p:ext uri="{BB962C8B-B14F-4D97-AF65-F5344CB8AC3E}">
        <p14:creationId xmlns:p14="http://schemas.microsoft.com/office/powerpoint/2010/main" val="1346632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3AF263CF-5704-1A83-8FAA-5985CC7A5775}"/>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dirty="0"/>
              <a:t>Click to edit Master title style</a:t>
            </a:r>
          </a:p>
        </p:txBody>
      </p:sp>
      <p:sp>
        <p:nvSpPr>
          <p:cNvPr id="17" name="Date Placeholder 3">
            <a:extLst>
              <a:ext uri="{FF2B5EF4-FFF2-40B4-BE49-F238E27FC236}">
                <a16:creationId xmlns:a16="http://schemas.microsoft.com/office/drawing/2014/main" id="{8D864238-090C-7808-A3B0-61424E66E939}"/>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C1A03060-74BC-4745-9A6C-A26AB9616902}" type="datetimeFigureOut">
              <a:rPr lang="en-US" smtClean="0"/>
              <a:t>1/22/25</a:t>
            </a:fld>
            <a:endParaRPr lang="en-US"/>
          </a:p>
        </p:txBody>
      </p:sp>
      <p:sp>
        <p:nvSpPr>
          <p:cNvPr id="18" name="Footer Placeholder 4">
            <a:extLst>
              <a:ext uri="{FF2B5EF4-FFF2-40B4-BE49-F238E27FC236}">
                <a16:creationId xmlns:a16="http://schemas.microsoft.com/office/drawing/2014/main" id="{B337D3EC-14E2-084B-9F7A-B64CDE447BB4}"/>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19" name="Slide Number Placeholder 5">
            <a:extLst>
              <a:ext uri="{FF2B5EF4-FFF2-40B4-BE49-F238E27FC236}">
                <a16:creationId xmlns:a16="http://schemas.microsoft.com/office/drawing/2014/main" id="{0C4AD3BF-086C-7423-9DC5-0CEAAD1330AB}"/>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04B5184E-BDA7-1A46-88CF-8B3F5B9DFA46}" type="slidenum">
              <a:rPr lang="en-US" smtClean="0"/>
              <a:t>‹#›</a:t>
            </a:fld>
            <a:endParaRPr lang="en-US"/>
          </a:p>
        </p:txBody>
      </p:sp>
      <p:sp>
        <p:nvSpPr>
          <p:cNvPr id="22" name="Text Placeholder 2">
            <a:extLst>
              <a:ext uri="{FF2B5EF4-FFF2-40B4-BE49-F238E27FC236}">
                <a16:creationId xmlns:a16="http://schemas.microsoft.com/office/drawing/2014/main" id="{CD57B035-4FF3-9771-300C-35A797BB86A7}"/>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60" r:id="rId1"/>
    <p:sldLayoutId id="2147483655" r:id="rId2"/>
    <p:sldLayoutId id="2147483662" r:id="rId3"/>
    <p:sldLayoutId id="2147483664" r:id="rId4"/>
    <p:sldLayoutId id="2147483661" r:id="rId5"/>
    <p:sldLayoutId id="2147483663" r:id="rId6"/>
    <p:sldLayoutId id="2147483665" r:id="rId7"/>
    <p:sldLayoutId id="2147483666" r:id="rId8"/>
    <p:sldLayoutId id="2147483667" r:id="rId9"/>
    <p:sldLayoutId id="2147483668" r:id="rId10"/>
    <p:sldLayoutId id="2147483669" r:id="rId11"/>
    <p:sldLayoutId id="2147483670" r:id="rId12"/>
  </p:sldLayoutIdLst>
  <p:txStyles>
    <p:titleStyle>
      <a:lvl1pPr algn="ctr" defTabSz="914400" rtl="0" eaLnBrk="1" latinLnBrk="0" hangingPunct="1">
        <a:spcBef>
          <a:spcPct val="0"/>
        </a:spcBef>
        <a:buNone/>
        <a:defRPr sz="9000" b="1" kern="1200">
          <a:solidFill>
            <a:srgbClr val="00356B"/>
          </a:solidFill>
          <a:latin typeface="YaleNew" panose="02000602050000020003" pitchFamily="2" charset="77"/>
          <a:ea typeface="+mj-ea"/>
          <a:cs typeface="+mj-cs"/>
        </a:defRPr>
      </a:lvl1pPr>
    </p:titleStyle>
    <p:body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dc.gov/overdose-prevention/data-research/facts-stats/about-sudors.html" TargetMode="External"/><Relationship Id="rId2" Type="http://schemas.openxmlformats.org/officeDocument/2006/relationships/hyperlink" Target="https://hcup-us.ahrq.gov/reports/methods/methods_topic.jsp" TargetMode="External"/><Relationship Id="rId1" Type="http://schemas.openxmlformats.org/officeDocument/2006/relationships/slideLayout" Target="../slideLayouts/slideLayout3.xml"/><Relationship Id="rId6" Type="http://schemas.openxmlformats.org/officeDocument/2006/relationships/hyperlink" Target="http://wonder.cdc.gov/wonder/help/mcd-expanded.html#Assurance of Confidentiality" TargetMode="External"/><Relationship Id="rId5" Type="http://schemas.openxmlformats.org/officeDocument/2006/relationships/hyperlink" Target="http://wonder.cdc.gov/wonder/help/mcd-expanded.html#NotApplicableRates" TargetMode="External"/><Relationship Id="rId4" Type="http://schemas.openxmlformats.org/officeDocument/2006/relationships/hyperlink" Target="https://wonder.cdc.gov/wonder/help/mcd-expanded.html"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onder.cdc.gov/wonder/help/mcd-expanded.html#UCD%20-%20Drug/Alcohol%20Induced%20Causes"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onder.cdc.gov/"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wonder.cdc.gov/mcd-icd10-expanded.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onder.cdc.gov/wonder/help/mcd-expanded.html#Place%20of%20Death"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onder.cdc.gov/wonder/help/mcd-expanded.html#UCD%20-%20Drug/Alcohol%20Induced%20Caus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onder.cdc.gov/wonder/help/mcd-expanded.html#Single%20Race%206"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onder.cdc.gov/wonder/help/mcd-expanded.html#Age%20Adjustment" TargetMode="External"/><Relationship Id="rId5" Type="http://schemas.openxmlformats.org/officeDocument/2006/relationships/hyperlink" Target="https://wonder.cdc.gov/wonder/help/mcd-expanded.html#Age%20Groups" TargetMode="External"/><Relationship Id="rId4" Type="http://schemas.openxmlformats.org/officeDocument/2006/relationships/hyperlink" Target="https://wonder.cdc.gov/wonder/help/mcd-expanded.html#Hispanic%20Orig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A019-5007-510B-9CBE-3A98A91D23E0}"/>
              </a:ext>
            </a:extLst>
          </p:cNvPr>
          <p:cNvSpPr>
            <a:spLocks noGrp="1"/>
          </p:cNvSpPr>
          <p:nvPr>
            <p:ph type="title"/>
          </p:nvPr>
        </p:nvSpPr>
        <p:spPr>
          <a:xfrm>
            <a:off x="2362200" y="2552700"/>
            <a:ext cx="13563600" cy="2743200"/>
          </a:xfrm>
        </p:spPr>
        <p:txBody>
          <a:bodyPr/>
          <a:lstStyle/>
          <a:p>
            <a:r>
              <a:rPr lang="en-US" dirty="0"/>
              <a:t>Opioid Overdose Harmonization</a:t>
            </a:r>
          </a:p>
        </p:txBody>
      </p:sp>
      <p:sp>
        <p:nvSpPr>
          <p:cNvPr id="3" name="Text Placeholder 2">
            <a:extLst>
              <a:ext uri="{FF2B5EF4-FFF2-40B4-BE49-F238E27FC236}">
                <a16:creationId xmlns:a16="http://schemas.microsoft.com/office/drawing/2014/main" id="{520C5BD6-F147-C253-7CA3-13E992B8B521}"/>
              </a:ext>
            </a:extLst>
          </p:cNvPr>
          <p:cNvSpPr>
            <a:spLocks noGrp="1"/>
          </p:cNvSpPr>
          <p:nvPr>
            <p:ph type="body" sz="quarter" idx="14"/>
          </p:nvPr>
        </p:nvSpPr>
        <p:spPr>
          <a:xfrm>
            <a:off x="2362200" y="5524500"/>
            <a:ext cx="13563600" cy="2743200"/>
          </a:xfrm>
        </p:spPr>
        <p:txBody>
          <a:bodyPr>
            <a:normAutofit/>
          </a:bodyPr>
          <a:lstStyle/>
          <a:p>
            <a:pPr>
              <a:spcAft>
                <a:spcPts val="0"/>
              </a:spcAft>
            </a:pPr>
            <a:r>
              <a:rPr lang="en-US" dirty="0"/>
              <a:t>Query Methods, Plots, and Notes</a:t>
            </a:r>
          </a:p>
          <a:p>
            <a:pPr>
              <a:spcAft>
                <a:spcPts val="0"/>
              </a:spcAft>
            </a:pPr>
            <a:endParaRPr lang="en-US" sz="3200" dirty="0"/>
          </a:p>
          <a:p>
            <a:pPr>
              <a:spcAft>
                <a:spcPts val="0"/>
              </a:spcAft>
            </a:pPr>
            <a:r>
              <a:rPr lang="en-US" sz="3200" dirty="0"/>
              <a:t>Shelby Golden, M.S.</a:t>
            </a:r>
          </a:p>
          <a:p>
            <a:pPr>
              <a:spcAft>
                <a:spcPts val="0"/>
              </a:spcAft>
            </a:pPr>
            <a:r>
              <a:rPr lang="en-US" sz="3200" dirty="0"/>
              <a:t>January 13</a:t>
            </a:r>
            <a:r>
              <a:rPr lang="en-US" sz="3200" baseline="30000" dirty="0"/>
              <a:t>th</a:t>
            </a:r>
            <a:r>
              <a:rPr lang="en-US" sz="3200" dirty="0"/>
              <a:t>, 2024</a:t>
            </a:r>
          </a:p>
        </p:txBody>
      </p:sp>
    </p:spTree>
    <p:extLst>
      <p:ext uri="{BB962C8B-B14F-4D97-AF65-F5344CB8AC3E}">
        <p14:creationId xmlns:p14="http://schemas.microsoft.com/office/powerpoint/2010/main" val="520620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75D4E-3BDC-4ED6-1935-090ADEB2393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2748536-01B2-DEDB-2B4D-7B75412729C2}"/>
              </a:ext>
            </a:extLst>
          </p:cNvPr>
          <p:cNvSpPr>
            <a:spLocks noGrp="1"/>
          </p:cNvSpPr>
          <p:nvPr>
            <p:ph type="body" sz="quarter" idx="10"/>
          </p:nvPr>
        </p:nvSpPr>
        <p:spPr>
          <a:xfrm>
            <a:off x="1277173" y="674370"/>
            <a:ext cx="15590520" cy="1103483"/>
          </a:xfrm>
        </p:spPr>
        <p:txBody>
          <a:bodyPr/>
          <a:lstStyle/>
          <a:p>
            <a:r>
              <a:rPr lang="en-US" dirty="0"/>
              <a:t>Variables of Interest</a:t>
            </a:r>
          </a:p>
        </p:txBody>
      </p:sp>
      <p:graphicFrame>
        <p:nvGraphicFramePr>
          <p:cNvPr id="7" name="Table 6">
            <a:extLst>
              <a:ext uri="{FF2B5EF4-FFF2-40B4-BE49-F238E27FC236}">
                <a16:creationId xmlns:a16="http://schemas.microsoft.com/office/drawing/2014/main" id="{EC5DD840-26B0-7DD5-2522-9003879BDC73}"/>
              </a:ext>
            </a:extLst>
          </p:cNvPr>
          <p:cNvGraphicFramePr>
            <a:graphicFrameLocks noGrp="1"/>
          </p:cNvGraphicFramePr>
          <p:nvPr>
            <p:extLst>
              <p:ext uri="{D42A27DB-BD31-4B8C-83A1-F6EECF244321}">
                <p14:modId xmlns:p14="http://schemas.microsoft.com/office/powerpoint/2010/main" val="3246291137"/>
              </p:ext>
            </p:extLst>
          </p:nvPr>
        </p:nvGraphicFramePr>
        <p:xfrm>
          <a:off x="1298944" y="2171700"/>
          <a:ext cx="16303752" cy="6111240"/>
        </p:xfrm>
        <a:graphic>
          <a:graphicData uri="http://schemas.openxmlformats.org/drawingml/2006/table">
            <a:tbl>
              <a:tblPr firstRow="1" bandRow="1"/>
              <a:tblGrid>
                <a:gridCol w="4339988">
                  <a:extLst>
                    <a:ext uri="{9D8B030D-6E8A-4147-A177-3AD203B41FA5}">
                      <a16:colId xmlns:a16="http://schemas.microsoft.com/office/drawing/2014/main" val="2908495545"/>
                    </a:ext>
                  </a:extLst>
                </a:gridCol>
                <a:gridCol w="11963764">
                  <a:extLst>
                    <a:ext uri="{9D8B030D-6E8A-4147-A177-3AD203B41FA5}">
                      <a16:colId xmlns:a16="http://schemas.microsoft.com/office/drawing/2014/main" val="996182969"/>
                    </a:ext>
                  </a:extLst>
                </a:gridCol>
              </a:tblGrid>
              <a:tr h="3383280">
                <a:tc>
                  <a:txBody>
                    <a:bodyPr/>
                    <a:lstStyle/>
                    <a:p>
                      <a:pPr algn="r">
                        <a:spcAft>
                          <a:spcPts val="1800"/>
                        </a:spcAft>
                      </a:pPr>
                      <a:r>
                        <a:rPr lang="en-US" sz="3600" b="1" dirty="0">
                          <a:solidFill>
                            <a:srgbClr val="00356B"/>
                          </a:solidFill>
                          <a:latin typeface="Barlow" pitchFamily="2" charset="77"/>
                        </a:rPr>
                        <a:t>Multiple Causes       of Death</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1800"/>
                        </a:spcAft>
                        <a:buClrTx/>
                        <a:buSzTx/>
                        <a:buFontTx/>
                        <a:buNone/>
                        <a:tabLst/>
                        <a:defRPr/>
                      </a:pPr>
                      <a:r>
                        <a:rPr lang="en-US" sz="3600" dirty="0">
                          <a:solidFill>
                            <a:srgbClr val="00356B"/>
                          </a:solidFill>
                          <a:latin typeface="Barlow" pitchFamily="2" charset="77"/>
                        </a:rPr>
                        <a:t>T40.0 (Opium), T40.1 (Heroin), T40.2 (Other opioids), T40.3 (Methadone), T40.4 (Other synthetic narcotics), T40.6 (Other and unspecified narcotics), F11.0 (Mental and </a:t>
                      </a:r>
                      <a:r>
                        <a:rPr lang="en-US" sz="3600" dirty="0" err="1">
                          <a:solidFill>
                            <a:srgbClr val="00356B"/>
                          </a:solidFill>
                          <a:latin typeface="Barlow" pitchFamily="2" charset="77"/>
                        </a:rPr>
                        <a:t>behavioural</a:t>
                      </a:r>
                      <a:r>
                        <a:rPr lang="en-US" sz="3600" dirty="0">
                          <a:solidFill>
                            <a:srgbClr val="00356B"/>
                          </a:solidFill>
                          <a:latin typeface="Barlow" pitchFamily="2" charset="77"/>
                        </a:rPr>
                        <a:t> disorders due to use of opioids, acute intoxication), T42.4 (Benzodiazepines), and T40.5 (Cocaine).</a:t>
                      </a:r>
                    </a:p>
                    <a:p>
                      <a:pPr marL="0" marR="0" indent="0" algn="l" defTabSz="914400" rtl="0" eaLnBrk="1" fontAlgn="auto" latinLnBrk="0" hangingPunct="1">
                        <a:lnSpc>
                          <a:spcPct val="100000"/>
                        </a:lnSpc>
                        <a:spcBef>
                          <a:spcPts val="0"/>
                        </a:spcBef>
                        <a:spcAft>
                          <a:spcPts val="600"/>
                        </a:spcAft>
                        <a:buClrTx/>
                        <a:buSzTx/>
                        <a:buFontTx/>
                        <a:buNone/>
                        <a:tabLst/>
                        <a:defRPr/>
                      </a:pPr>
                      <a:r>
                        <a:rPr lang="en-US" sz="3600" dirty="0">
                          <a:solidFill>
                            <a:srgbClr val="00356B"/>
                          </a:solidFill>
                          <a:latin typeface="Barlow" pitchFamily="2" charset="77"/>
                        </a:rPr>
                        <a:t>Report:</a:t>
                      </a:r>
                    </a:p>
                    <a:p>
                      <a:pPr marL="742950" marR="0" indent="-742950" algn="l" defTabSz="914400" rtl="0" eaLnBrk="1" fontAlgn="auto" latinLnBrk="0" hangingPunct="1">
                        <a:lnSpc>
                          <a:spcPct val="100000"/>
                        </a:lnSpc>
                        <a:spcBef>
                          <a:spcPts val="0"/>
                        </a:spcBef>
                        <a:spcAft>
                          <a:spcPts val="600"/>
                        </a:spcAft>
                        <a:buClrTx/>
                        <a:buSzTx/>
                        <a:buFontTx/>
                        <a:buAutoNum type="alphaLcParenR"/>
                        <a:tabLst/>
                        <a:defRPr/>
                      </a:pPr>
                      <a:r>
                        <a:rPr lang="en-US" sz="3600" dirty="0">
                          <a:solidFill>
                            <a:srgbClr val="00356B"/>
                          </a:solidFill>
                          <a:latin typeface="Barlow" pitchFamily="2" charset="77"/>
                        </a:rPr>
                        <a:t>Each coding separately.</a:t>
                      </a:r>
                    </a:p>
                    <a:p>
                      <a:pPr marL="742950" marR="0" indent="-742950" algn="l" defTabSz="914400" rtl="0" eaLnBrk="1" fontAlgn="auto" latinLnBrk="0" hangingPunct="1">
                        <a:lnSpc>
                          <a:spcPct val="100000"/>
                        </a:lnSpc>
                        <a:spcBef>
                          <a:spcPts val="0"/>
                        </a:spcBef>
                        <a:spcAft>
                          <a:spcPts val="600"/>
                        </a:spcAft>
                        <a:buClrTx/>
                        <a:buSzTx/>
                        <a:buFontTx/>
                        <a:buAutoNum type="alphaLcParenR"/>
                        <a:tabLst/>
                        <a:defRPr/>
                      </a:pPr>
                      <a:r>
                        <a:rPr lang="en-US" sz="3600" dirty="0">
                          <a:solidFill>
                            <a:srgbClr val="00356B"/>
                          </a:solidFill>
                          <a:latin typeface="Barlow" pitchFamily="2" charset="77"/>
                        </a:rPr>
                        <a:t>All opioids (T40.0 - T40.4, T40.6, F11.0).</a:t>
                      </a:r>
                    </a:p>
                    <a:p>
                      <a:pPr marL="742950" marR="0" indent="-742950" algn="l" defTabSz="914400" rtl="0" eaLnBrk="1" fontAlgn="auto" latinLnBrk="0" hangingPunct="1">
                        <a:lnSpc>
                          <a:spcPct val="100000"/>
                        </a:lnSpc>
                        <a:spcBef>
                          <a:spcPts val="0"/>
                        </a:spcBef>
                        <a:spcAft>
                          <a:spcPts val="600"/>
                        </a:spcAft>
                        <a:buClrTx/>
                        <a:buSzTx/>
                        <a:buFontTx/>
                        <a:buAutoNum type="alphaLcParenR"/>
                        <a:tabLst/>
                        <a:defRPr/>
                      </a:pPr>
                      <a:r>
                        <a:rPr lang="en-US" sz="3600" dirty="0">
                          <a:solidFill>
                            <a:srgbClr val="00356B"/>
                          </a:solidFill>
                          <a:latin typeface="Barlow" pitchFamily="2" charset="77"/>
                        </a:rPr>
                        <a:t>All opioids + Benzodiazepines.</a:t>
                      </a:r>
                    </a:p>
                    <a:p>
                      <a:pPr marL="742950" marR="0" indent="-742950" algn="l" defTabSz="914400" rtl="0" eaLnBrk="1" fontAlgn="auto" latinLnBrk="0" hangingPunct="1">
                        <a:lnSpc>
                          <a:spcPct val="100000"/>
                        </a:lnSpc>
                        <a:spcBef>
                          <a:spcPts val="0"/>
                        </a:spcBef>
                        <a:spcAft>
                          <a:spcPts val="600"/>
                        </a:spcAft>
                        <a:buClrTx/>
                        <a:buSzTx/>
                        <a:buFontTx/>
                        <a:buAutoNum type="alphaLcParenR"/>
                        <a:tabLst/>
                        <a:defRPr/>
                      </a:pPr>
                      <a:r>
                        <a:rPr lang="en-US" sz="3600" dirty="0">
                          <a:solidFill>
                            <a:srgbClr val="00356B"/>
                          </a:solidFill>
                          <a:latin typeface="Barlow" pitchFamily="2" charset="77"/>
                        </a:rPr>
                        <a:t>All opioids + Cocaine.</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7559975"/>
                  </a:ext>
                </a:extLst>
              </a:tr>
            </a:tbl>
          </a:graphicData>
        </a:graphic>
      </p:graphicFrame>
    </p:spTree>
    <p:extLst>
      <p:ext uri="{BB962C8B-B14F-4D97-AF65-F5344CB8AC3E}">
        <p14:creationId xmlns:p14="http://schemas.microsoft.com/office/powerpoint/2010/main" val="4159001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D2F1D8-620C-D769-ACB0-750D07597526}"/>
              </a:ext>
            </a:extLst>
          </p:cNvPr>
          <p:cNvSpPr/>
          <p:nvPr/>
        </p:nvSpPr>
        <p:spPr>
          <a:xfrm>
            <a:off x="7926344" y="3059430"/>
            <a:ext cx="9067798" cy="1540327"/>
          </a:xfrm>
          <a:prstGeom prst="rect">
            <a:avLst/>
          </a:prstGeom>
          <a:noFill/>
          <a:ln w="12700">
            <a:solidFill>
              <a:srgbClr val="0035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2880"/>
            <a:r>
              <a:rPr lang="en-US" sz="3500" dirty="0">
                <a:solidFill>
                  <a:srgbClr val="00356B"/>
                </a:solidFill>
                <a:latin typeface="Barlow" pitchFamily="2" charset="77"/>
              </a:rPr>
              <a:t>Location = National: Not grouped</a:t>
            </a:r>
          </a:p>
          <a:p>
            <a:pPr marL="182880"/>
            <a:r>
              <a:rPr lang="en-US" sz="3500" dirty="0">
                <a:solidFill>
                  <a:srgbClr val="00356B"/>
                </a:solidFill>
                <a:latin typeface="Barlow" pitchFamily="2" charset="77"/>
              </a:rPr>
              <a:t>Location = State:       Grouped</a:t>
            </a:r>
          </a:p>
        </p:txBody>
      </p:sp>
      <p:sp>
        <p:nvSpPr>
          <p:cNvPr id="4" name="Rectangle 3">
            <a:extLst>
              <a:ext uri="{FF2B5EF4-FFF2-40B4-BE49-F238E27FC236}">
                <a16:creationId xmlns:a16="http://schemas.microsoft.com/office/drawing/2014/main" id="{F52D9629-4E23-6D7A-8080-169952F6EB6F}"/>
              </a:ext>
            </a:extLst>
          </p:cNvPr>
          <p:cNvSpPr/>
          <p:nvPr/>
        </p:nvSpPr>
        <p:spPr>
          <a:xfrm>
            <a:off x="7926344" y="1840230"/>
            <a:ext cx="9067798" cy="929311"/>
          </a:xfrm>
          <a:prstGeom prst="rect">
            <a:avLst/>
          </a:prstGeom>
          <a:noFill/>
          <a:ln w="12700">
            <a:solidFill>
              <a:srgbClr val="0035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2880"/>
            <a:r>
              <a:rPr lang="en-US" sz="3500" dirty="0">
                <a:solidFill>
                  <a:srgbClr val="00356B"/>
                </a:solidFill>
                <a:latin typeface="Barlow" pitchFamily="2" charset="77"/>
              </a:rPr>
              <a:t>Year or Month</a:t>
            </a:r>
          </a:p>
        </p:txBody>
      </p:sp>
      <p:sp>
        <p:nvSpPr>
          <p:cNvPr id="5" name="Rectangle 4">
            <a:extLst>
              <a:ext uri="{FF2B5EF4-FFF2-40B4-BE49-F238E27FC236}">
                <a16:creationId xmlns:a16="http://schemas.microsoft.com/office/drawing/2014/main" id="{90DFEB58-9B50-446A-8D32-1E74C93439E9}"/>
              </a:ext>
            </a:extLst>
          </p:cNvPr>
          <p:cNvSpPr/>
          <p:nvPr/>
        </p:nvSpPr>
        <p:spPr>
          <a:xfrm>
            <a:off x="7926343" y="4889646"/>
            <a:ext cx="9067799" cy="929311"/>
          </a:xfrm>
          <a:prstGeom prst="rect">
            <a:avLst/>
          </a:prstGeom>
          <a:noFill/>
          <a:ln w="12700">
            <a:solidFill>
              <a:srgbClr val="0035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2880"/>
            <a:r>
              <a:rPr lang="en-US" sz="3500" dirty="0">
                <a:solidFill>
                  <a:srgbClr val="00356B"/>
                </a:solidFill>
                <a:latin typeface="Barlow" pitchFamily="2" charset="77"/>
              </a:rPr>
              <a:t>Stratification: None, race, sex, or age</a:t>
            </a:r>
          </a:p>
        </p:txBody>
      </p:sp>
      <p:sp>
        <p:nvSpPr>
          <p:cNvPr id="6" name="Rectangle 5">
            <a:extLst>
              <a:ext uri="{FF2B5EF4-FFF2-40B4-BE49-F238E27FC236}">
                <a16:creationId xmlns:a16="http://schemas.microsoft.com/office/drawing/2014/main" id="{B6434B03-E63B-DCF8-1E39-AA6411653486}"/>
              </a:ext>
            </a:extLst>
          </p:cNvPr>
          <p:cNvSpPr/>
          <p:nvPr/>
        </p:nvSpPr>
        <p:spPr>
          <a:xfrm>
            <a:off x="7893687" y="6110265"/>
            <a:ext cx="9100456" cy="1540327"/>
          </a:xfrm>
          <a:prstGeom prst="rect">
            <a:avLst/>
          </a:prstGeom>
          <a:noFill/>
          <a:ln w="12700">
            <a:solidFill>
              <a:srgbClr val="0035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2880"/>
            <a:r>
              <a:rPr lang="en-US" sz="3500" dirty="0">
                <a:solidFill>
                  <a:srgbClr val="00356B"/>
                </a:solidFill>
                <a:latin typeface="Barlow" pitchFamily="2" charset="77"/>
              </a:rPr>
              <a:t>Place of death = All:            Not grouped</a:t>
            </a:r>
          </a:p>
          <a:p>
            <a:pPr marL="182880"/>
            <a:r>
              <a:rPr lang="en-US" sz="3500" dirty="0">
                <a:solidFill>
                  <a:srgbClr val="00356B"/>
                </a:solidFill>
                <a:latin typeface="Barlow" pitchFamily="2" charset="77"/>
              </a:rPr>
              <a:t>Place of death = IP or ED: Grouped</a:t>
            </a:r>
          </a:p>
        </p:txBody>
      </p:sp>
      <p:sp>
        <p:nvSpPr>
          <p:cNvPr id="7" name="Text Placeholder 5">
            <a:extLst>
              <a:ext uri="{FF2B5EF4-FFF2-40B4-BE49-F238E27FC236}">
                <a16:creationId xmlns:a16="http://schemas.microsoft.com/office/drawing/2014/main" id="{34717367-4DAC-143B-5427-2F33C4061AF0}"/>
              </a:ext>
            </a:extLst>
          </p:cNvPr>
          <p:cNvSpPr txBox="1">
            <a:spLocks/>
          </p:cNvSpPr>
          <p:nvPr/>
        </p:nvSpPr>
        <p:spPr>
          <a:xfrm>
            <a:off x="7043058" y="1984740"/>
            <a:ext cx="761999" cy="640289"/>
          </a:xfrm>
          <a:prstGeom prst="rect">
            <a:avLst/>
          </a:prstGeom>
        </p:spPr>
        <p:txBody>
          <a:bodyPr>
            <a:normAutofit fontScale="92500" lnSpcReduction="10000"/>
          </a:bodyPr>
          <a:lst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1.</a:t>
            </a:r>
          </a:p>
        </p:txBody>
      </p:sp>
      <p:sp>
        <p:nvSpPr>
          <p:cNvPr id="8" name="Text Placeholder 5">
            <a:extLst>
              <a:ext uri="{FF2B5EF4-FFF2-40B4-BE49-F238E27FC236}">
                <a16:creationId xmlns:a16="http://schemas.microsoft.com/office/drawing/2014/main" id="{2F7C3D8E-A286-8682-184D-054AB42D3F85}"/>
              </a:ext>
            </a:extLst>
          </p:cNvPr>
          <p:cNvSpPr txBox="1">
            <a:spLocks/>
          </p:cNvSpPr>
          <p:nvPr/>
        </p:nvSpPr>
        <p:spPr>
          <a:xfrm>
            <a:off x="7043058" y="3268500"/>
            <a:ext cx="761999" cy="640289"/>
          </a:xfrm>
          <a:prstGeom prst="rect">
            <a:avLst/>
          </a:prstGeom>
        </p:spPr>
        <p:txBody>
          <a:bodyPr>
            <a:normAutofit fontScale="92500" lnSpcReduction="10000"/>
          </a:bodyPr>
          <a:lst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2.</a:t>
            </a:r>
          </a:p>
        </p:txBody>
      </p:sp>
      <p:sp>
        <p:nvSpPr>
          <p:cNvPr id="9" name="Text Placeholder 5">
            <a:extLst>
              <a:ext uri="{FF2B5EF4-FFF2-40B4-BE49-F238E27FC236}">
                <a16:creationId xmlns:a16="http://schemas.microsoft.com/office/drawing/2014/main" id="{52B77E5D-9008-7B7E-6392-E571706D8E20}"/>
              </a:ext>
            </a:extLst>
          </p:cNvPr>
          <p:cNvSpPr txBox="1">
            <a:spLocks/>
          </p:cNvSpPr>
          <p:nvPr/>
        </p:nvSpPr>
        <p:spPr>
          <a:xfrm>
            <a:off x="7043057" y="5040630"/>
            <a:ext cx="761999" cy="640289"/>
          </a:xfrm>
          <a:prstGeom prst="rect">
            <a:avLst/>
          </a:prstGeom>
        </p:spPr>
        <p:txBody>
          <a:bodyPr>
            <a:normAutofit fontScale="92500" lnSpcReduction="10000"/>
          </a:bodyPr>
          <a:lst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3.</a:t>
            </a:r>
          </a:p>
        </p:txBody>
      </p:sp>
      <p:sp>
        <p:nvSpPr>
          <p:cNvPr id="10" name="Text Placeholder 5">
            <a:extLst>
              <a:ext uri="{FF2B5EF4-FFF2-40B4-BE49-F238E27FC236}">
                <a16:creationId xmlns:a16="http://schemas.microsoft.com/office/drawing/2014/main" id="{BC4EA283-4878-0742-140F-8072940BA602}"/>
              </a:ext>
            </a:extLst>
          </p:cNvPr>
          <p:cNvSpPr txBox="1">
            <a:spLocks/>
          </p:cNvSpPr>
          <p:nvPr/>
        </p:nvSpPr>
        <p:spPr>
          <a:xfrm>
            <a:off x="7043057" y="6333030"/>
            <a:ext cx="761999" cy="640289"/>
          </a:xfrm>
          <a:prstGeom prst="rect">
            <a:avLst/>
          </a:prstGeom>
        </p:spPr>
        <p:txBody>
          <a:bodyPr>
            <a:normAutofit fontScale="92500" lnSpcReduction="10000"/>
          </a:bodyPr>
          <a:lst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4.</a:t>
            </a:r>
          </a:p>
        </p:txBody>
      </p:sp>
      <p:sp>
        <p:nvSpPr>
          <p:cNvPr id="11" name="Rectangle 10">
            <a:extLst>
              <a:ext uri="{FF2B5EF4-FFF2-40B4-BE49-F238E27FC236}">
                <a16:creationId xmlns:a16="http://schemas.microsoft.com/office/drawing/2014/main" id="{129887FC-5309-8251-65CE-4BC47E5F9180}"/>
              </a:ext>
            </a:extLst>
          </p:cNvPr>
          <p:cNvSpPr/>
          <p:nvPr/>
        </p:nvSpPr>
        <p:spPr>
          <a:xfrm>
            <a:off x="7893686" y="7908418"/>
            <a:ext cx="9100457" cy="1534291"/>
          </a:xfrm>
          <a:prstGeom prst="rect">
            <a:avLst/>
          </a:prstGeom>
          <a:noFill/>
          <a:ln w="12700">
            <a:solidFill>
              <a:srgbClr val="0035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82880"/>
            <a:r>
              <a:rPr lang="en-US" sz="3500" dirty="0">
                <a:solidFill>
                  <a:srgbClr val="00356B"/>
                </a:solidFill>
                <a:latin typeface="Barlow" pitchFamily="2" charset="77"/>
              </a:rPr>
              <a:t>Multiple Causes of Death. Not grouped when combined by  Benzodiazepines/Cocaine.</a:t>
            </a:r>
          </a:p>
        </p:txBody>
      </p:sp>
      <p:sp>
        <p:nvSpPr>
          <p:cNvPr id="12" name="Text Placeholder 5">
            <a:extLst>
              <a:ext uri="{FF2B5EF4-FFF2-40B4-BE49-F238E27FC236}">
                <a16:creationId xmlns:a16="http://schemas.microsoft.com/office/drawing/2014/main" id="{4FD0BEE8-45BE-C031-ADB9-F08F3DA2EE3C}"/>
              </a:ext>
            </a:extLst>
          </p:cNvPr>
          <p:cNvSpPr txBox="1">
            <a:spLocks/>
          </p:cNvSpPr>
          <p:nvPr/>
        </p:nvSpPr>
        <p:spPr>
          <a:xfrm>
            <a:off x="7010400" y="8059402"/>
            <a:ext cx="761999" cy="640289"/>
          </a:xfrm>
          <a:prstGeom prst="rect">
            <a:avLst/>
          </a:prstGeom>
        </p:spPr>
        <p:txBody>
          <a:bodyPr>
            <a:normAutofit fontScale="92500" lnSpcReduction="10000"/>
          </a:bodyPr>
          <a:lst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5.</a:t>
            </a:r>
          </a:p>
        </p:txBody>
      </p:sp>
      <p:sp>
        <p:nvSpPr>
          <p:cNvPr id="13" name="Text Placeholder 1">
            <a:extLst>
              <a:ext uri="{FF2B5EF4-FFF2-40B4-BE49-F238E27FC236}">
                <a16:creationId xmlns:a16="http://schemas.microsoft.com/office/drawing/2014/main" id="{0401CD5E-B7AD-3710-5A98-ADDD3A40E593}"/>
              </a:ext>
            </a:extLst>
          </p:cNvPr>
          <p:cNvSpPr txBox="1">
            <a:spLocks/>
          </p:cNvSpPr>
          <p:nvPr/>
        </p:nvSpPr>
        <p:spPr>
          <a:xfrm>
            <a:off x="1277173" y="495300"/>
            <a:ext cx="15590520" cy="1103483"/>
          </a:xfrm>
          <a:prstGeom prst="rect">
            <a:avLst/>
          </a:prstGeom>
        </p:spPr>
        <p:txBody>
          <a:bodyPr/>
          <a:lst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6600" dirty="0"/>
              <a:t>Table Organization</a:t>
            </a:r>
          </a:p>
        </p:txBody>
      </p:sp>
      <p:sp>
        <p:nvSpPr>
          <p:cNvPr id="14" name="Text Placeholder 2">
            <a:extLst>
              <a:ext uri="{FF2B5EF4-FFF2-40B4-BE49-F238E27FC236}">
                <a16:creationId xmlns:a16="http://schemas.microsoft.com/office/drawing/2014/main" id="{1395EC9C-1695-449D-C995-66F63561EA65}"/>
              </a:ext>
            </a:extLst>
          </p:cNvPr>
          <p:cNvSpPr txBox="1">
            <a:spLocks/>
          </p:cNvSpPr>
          <p:nvPr/>
        </p:nvSpPr>
        <p:spPr>
          <a:xfrm>
            <a:off x="1293857" y="1984740"/>
            <a:ext cx="5749199" cy="6714950"/>
          </a:xfrm>
          <a:prstGeom prst="rect">
            <a:avLst/>
          </a:prstGeom>
        </p:spPr>
        <p:txBody>
          <a:bodyPr/>
          <a:lstStyle>
            <a:lvl1pPr marL="0" indent="0" algn="l" defTabSz="914400" rtl="0" eaLnBrk="1" latinLnBrk="0" hangingPunct="1">
              <a:spcBef>
                <a:spcPts val="0"/>
              </a:spcBef>
              <a:spcAft>
                <a:spcPts val="1400"/>
              </a:spcAft>
              <a:buFont typeface="Arial" pitchFamily="34" charset="0"/>
              <a:buNone/>
              <a:defRPr sz="4200" b="1" kern="1200">
                <a:solidFill>
                  <a:srgbClr val="00356B"/>
                </a:solidFill>
                <a:latin typeface="Barlow" pitchFamily="2" charset="77"/>
                <a:ea typeface="+mn-ea"/>
                <a:cs typeface="+mn-cs"/>
              </a:defRPr>
            </a:lvl1pPr>
            <a:lvl2pPr marL="914400" indent="-457200" algn="l" defTabSz="914400" rtl="0" eaLnBrk="1" latinLnBrk="0" hangingPunct="1">
              <a:lnSpc>
                <a:spcPts val="3170"/>
              </a:lnSpc>
              <a:spcBef>
                <a:spcPts val="0"/>
              </a:spcBef>
              <a:spcAft>
                <a:spcPts val="700"/>
              </a:spcAft>
              <a:buFont typeface="Arial" panose="020B0604020202020204" pitchFamily="34" charset="0"/>
              <a:buChar char="•"/>
              <a:defRPr sz="2900" kern="1200">
                <a:solidFill>
                  <a:srgbClr val="00356B"/>
                </a:solidFill>
                <a:latin typeface="Barlow" pitchFamily="2" charset="77"/>
                <a:ea typeface="+mn-ea"/>
                <a:cs typeface="+mn-cs"/>
              </a:defRPr>
            </a:lvl2pPr>
            <a:lvl3pPr marL="1387475" indent="-457200" algn="l" defTabSz="914400" rtl="0" eaLnBrk="1" latinLnBrk="0" hangingPunct="1">
              <a:lnSpc>
                <a:spcPts val="3170"/>
              </a:lnSpc>
              <a:spcBef>
                <a:spcPts val="0"/>
              </a:spcBef>
              <a:spcAft>
                <a:spcPts val="700"/>
              </a:spcAft>
              <a:buFont typeface="Courier New" panose="02070309020205020404" pitchFamily="49" charset="0"/>
              <a:buChar char="o"/>
              <a:tabLst/>
              <a:defRPr sz="2900" kern="1200">
                <a:solidFill>
                  <a:srgbClr val="00356B"/>
                </a:solidFill>
                <a:latin typeface="Barlow" pitchFamily="2" charset="77"/>
                <a:ea typeface="+mn-ea"/>
                <a:cs typeface="+mn-cs"/>
              </a:defRPr>
            </a:lvl3pPr>
            <a:lvl4pPr marL="1844675" indent="-457200" algn="l" defTabSz="914400" rtl="0" eaLnBrk="1" latinLnBrk="0" hangingPunct="1">
              <a:lnSpc>
                <a:spcPts val="3170"/>
              </a:lnSpc>
              <a:spcBef>
                <a:spcPts val="0"/>
              </a:spcBef>
              <a:spcAft>
                <a:spcPts val="700"/>
              </a:spcAft>
              <a:buFont typeface="Wingdings" pitchFamily="2" charset="2"/>
              <a:buChar char="§"/>
              <a:tabLst/>
              <a:defRPr sz="2900" kern="1200">
                <a:solidFill>
                  <a:srgbClr val="00356B"/>
                </a:solidFill>
                <a:latin typeface="Barlow" pitchFamily="2" charset="77"/>
                <a:ea typeface="+mn-ea"/>
                <a:cs typeface="+mn-cs"/>
              </a:defRPr>
            </a:lvl4pPr>
            <a:lvl5pPr marL="2286000" indent="-457200" algn="l" defTabSz="914400" rtl="0" eaLnBrk="1" latinLnBrk="0" hangingPunct="1">
              <a:lnSpc>
                <a:spcPts val="3170"/>
              </a:lnSpc>
              <a:spcBef>
                <a:spcPts val="0"/>
              </a:spcBef>
              <a:spcAft>
                <a:spcPts val="700"/>
              </a:spcAft>
              <a:buFont typeface="Wingdings" pitchFamily="2" charset="2"/>
              <a:buChar char="Ø"/>
              <a:defRPr sz="2900" kern="1200">
                <a:solidFill>
                  <a:srgbClr val="00356B"/>
                </a:solidFill>
                <a:latin typeface="Barlow" pitchFamily="2" charset="77"/>
                <a:ea typeface="+mn-ea"/>
                <a:cs typeface="+mn-cs"/>
              </a:defRPr>
            </a:lvl5pPr>
            <a:lvl6pPr marL="2057400" indent="0" algn="l" defTabSz="914400" rtl="0" eaLnBrk="1" latinLnBrk="0" hangingPunct="1">
              <a:spcBef>
                <a:spcPts val="0"/>
              </a:spcBef>
              <a:buFont typeface="Wingdings" pitchFamily="2" charset="2"/>
              <a:buNone/>
              <a:defRPr sz="2900" kern="1200">
                <a:solidFill>
                  <a:srgbClr val="00356B"/>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400"/>
              </a:spcAft>
            </a:pPr>
            <a:r>
              <a:rPr lang="en-US" sz="3500" b="0" dirty="0"/>
              <a:t>The order for stratifying information. Include one output for “All deaths” and “Unintentional”.</a:t>
            </a:r>
          </a:p>
          <a:p>
            <a:pPr>
              <a:spcAft>
                <a:spcPts val="4400"/>
              </a:spcAft>
            </a:pPr>
            <a:r>
              <a:rPr lang="en-US" sz="3500" b="0" dirty="0"/>
              <a:t>“Not grouped” means that variable is not selected for table organization.</a:t>
            </a:r>
          </a:p>
          <a:p>
            <a:pPr>
              <a:spcAft>
                <a:spcPts val="4400"/>
              </a:spcAft>
            </a:pPr>
            <a:r>
              <a:rPr lang="en-US" sz="3500" b="0" dirty="0"/>
              <a:t>Each combination of the five settings is downloaded separately.</a:t>
            </a:r>
          </a:p>
        </p:txBody>
      </p:sp>
    </p:spTree>
    <p:extLst>
      <p:ext uri="{BB962C8B-B14F-4D97-AF65-F5344CB8AC3E}">
        <p14:creationId xmlns:p14="http://schemas.microsoft.com/office/powerpoint/2010/main" val="22331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11E3C8-CE66-7EBF-45E3-5F15C6654A4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92568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FEA5DC-D366-02E5-6633-0E521B260E1C}"/>
              </a:ext>
            </a:extLst>
          </p:cNvPr>
          <p:cNvSpPr>
            <a:spLocks noGrp="1"/>
          </p:cNvSpPr>
          <p:nvPr>
            <p:ph type="body" sz="quarter" idx="11"/>
          </p:nvPr>
        </p:nvSpPr>
        <p:spPr/>
        <p:txBody>
          <a:bodyPr/>
          <a:lstStyle/>
          <a:p>
            <a:r>
              <a:rPr lang="en-US" dirty="0"/>
              <a:t>Dashboard Reporting</a:t>
            </a:r>
          </a:p>
        </p:txBody>
      </p:sp>
    </p:spTree>
    <p:extLst>
      <p:ext uri="{BB962C8B-B14F-4D97-AF65-F5344CB8AC3E}">
        <p14:creationId xmlns:p14="http://schemas.microsoft.com/office/powerpoint/2010/main" val="3320086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723366-D1E2-11C1-B1C6-CE679B0BEC2E}"/>
              </a:ext>
            </a:extLst>
          </p:cNvPr>
          <p:cNvSpPr>
            <a:spLocks noGrp="1"/>
          </p:cNvSpPr>
          <p:nvPr>
            <p:ph type="body" sz="quarter" idx="10"/>
          </p:nvPr>
        </p:nvSpPr>
        <p:spPr/>
        <p:txBody>
          <a:bodyPr/>
          <a:lstStyle/>
          <a:p>
            <a:r>
              <a:rPr lang="en-US" dirty="0"/>
              <a:t>Footnotes</a:t>
            </a:r>
          </a:p>
        </p:txBody>
      </p:sp>
      <p:sp>
        <p:nvSpPr>
          <p:cNvPr id="3" name="Text Placeholder 2">
            <a:extLst>
              <a:ext uri="{FF2B5EF4-FFF2-40B4-BE49-F238E27FC236}">
                <a16:creationId xmlns:a16="http://schemas.microsoft.com/office/drawing/2014/main" id="{7EC4A543-557D-1C81-DDC8-9A14283C52AA}"/>
              </a:ext>
            </a:extLst>
          </p:cNvPr>
          <p:cNvSpPr>
            <a:spLocks noGrp="1"/>
          </p:cNvSpPr>
          <p:nvPr>
            <p:ph type="body" sz="quarter" idx="11"/>
          </p:nvPr>
        </p:nvSpPr>
        <p:spPr>
          <a:xfrm>
            <a:off x="1250314" y="2132183"/>
            <a:ext cx="15590520" cy="7126117"/>
          </a:xfrm>
        </p:spPr>
        <p:txBody>
          <a:bodyPr>
            <a:normAutofit/>
          </a:bodyPr>
          <a:lstStyle/>
          <a:p>
            <a:pPr marL="514350" indent="-514350">
              <a:buFont typeface="+mj-lt"/>
              <a:buAutoNum type="arabicPeriod"/>
            </a:pPr>
            <a:r>
              <a:rPr lang="en-US" sz="3500" b="0" dirty="0"/>
              <a:t>Links to detailed source-specific methods: </a:t>
            </a:r>
            <a:r>
              <a:rPr lang="en-US" sz="3500" b="0" dirty="0">
                <a:hlinkClick r:id="rId2"/>
              </a:rPr>
              <a:t>HCUP</a:t>
            </a:r>
            <a:r>
              <a:rPr lang="en-US" sz="3500" b="0" dirty="0"/>
              <a:t>, </a:t>
            </a:r>
            <a:r>
              <a:rPr lang="en-US" sz="3500" b="0" dirty="0">
                <a:hlinkClick r:id="rId3"/>
              </a:rPr>
              <a:t>SUDORS</a:t>
            </a:r>
            <a:r>
              <a:rPr lang="en-US" sz="3500" b="0" dirty="0"/>
              <a:t>, and </a:t>
            </a:r>
            <a:r>
              <a:rPr lang="en-US" sz="3500" b="0" dirty="0">
                <a:hlinkClick r:id="rId4"/>
              </a:rPr>
              <a:t>CDC WONDER</a:t>
            </a:r>
            <a:r>
              <a:rPr lang="en-US" sz="3500" b="0" dirty="0"/>
              <a:t>.</a:t>
            </a:r>
          </a:p>
          <a:p>
            <a:pPr marL="514350" indent="-514350">
              <a:buFont typeface="+mj-lt"/>
              <a:buAutoNum type="arabicPeriod"/>
            </a:pPr>
            <a:r>
              <a:rPr lang="en-US" sz="3500" b="0" dirty="0"/>
              <a:t>All rates reflect events per 100,000 persons.</a:t>
            </a:r>
          </a:p>
          <a:p>
            <a:pPr marL="514350" indent="-514350">
              <a:buFont typeface="+mj-lt"/>
              <a:buAutoNum type="arabicPeriod"/>
            </a:pPr>
            <a:r>
              <a:rPr lang="en-US" sz="3500" b="0" dirty="0"/>
              <a:t>Coded numerical values were introduced to denote suppressed, missing, or unreliable values.</a:t>
            </a:r>
          </a:p>
          <a:p>
            <a:pPr marL="1428750" lvl="1" indent="-514350">
              <a:lnSpc>
                <a:spcPct val="100000"/>
              </a:lnSpc>
              <a:spcAft>
                <a:spcPts val="1400"/>
              </a:spcAft>
            </a:pPr>
            <a:r>
              <a:rPr lang="en-US" sz="3000" b="0" dirty="0"/>
              <a:t>NA: “Not Available” or ”Not Applicable”, depending on the situation (</a:t>
            </a:r>
            <a:r>
              <a:rPr lang="en-US" sz="3000" b="0" dirty="0">
                <a:hlinkClick r:id="rId5"/>
              </a:rPr>
              <a:t>CDC WONDER Documentation</a:t>
            </a:r>
            <a:r>
              <a:rPr lang="en-US" sz="3000" b="0" dirty="0"/>
              <a:t>). Aggregated NA’s imply all components were NA.</a:t>
            </a:r>
          </a:p>
          <a:p>
            <a:pPr marL="1428750" lvl="1" indent="-514350">
              <a:lnSpc>
                <a:spcPct val="100000"/>
              </a:lnSpc>
              <a:spcAft>
                <a:spcPts val="1400"/>
              </a:spcAft>
            </a:pPr>
            <a:r>
              <a:rPr lang="en-US" sz="3000" b="0" dirty="0"/>
              <a:t>7777: Incomplete information. This was introduced during aggregation of age-groups or dates and indicates at least component was missing, NA, 8888, or 9999.</a:t>
            </a:r>
          </a:p>
          <a:p>
            <a:pPr marL="1428750" lvl="1" indent="-514350">
              <a:lnSpc>
                <a:spcPct val="100000"/>
              </a:lnSpc>
              <a:spcAft>
                <a:spcPts val="1400"/>
              </a:spcAft>
            </a:pPr>
            <a:r>
              <a:rPr lang="en-US" sz="3000" dirty="0"/>
              <a:t>8888: Rates are unreliable as the numerator is 20 or less.</a:t>
            </a:r>
          </a:p>
          <a:p>
            <a:pPr marL="1428750" lvl="1" indent="-514350">
              <a:lnSpc>
                <a:spcPct val="100000"/>
              </a:lnSpc>
              <a:spcAft>
                <a:spcPts val="1400"/>
              </a:spcAft>
            </a:pPr>
            <a:r>
              <a:rPr lang="en-US" sz="3000" b="0" dirty="0"/>
              <a:t>9999: Suppressed counts to ensure the criteria for confidentiality constraints (</a:t>
            </a:r>
            <a:r>
              <a:rPr lang="en-US" sz="3000" b="0" dirty="0">
                <a:hlinkClick r:id="rId6"/>
              </a:rPr>
              <a:t>CDC WONDER Documentation</a:t>
            </a:r>
            <a:r>
              <a:rPr lang="en-US" sz="3000" b="0" dirty="0"/>
              <a:t>). Aggregated 9999 imply all components were suppressed.</a:t>
            </a:r>
          </a:p>
        </p:txBody>
      </p:sp>
    </p:spTree>
    <p:extLst>
      <p:ext uri="{BB962C8B-B14F-4D97-AF65-F5344CB8AC3E}">
        <p14:creationId xmlns:p14="http://schemas.microsoft.com/office/powerpoint/2010/main" val="265193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6A1D8-7B83-3EB3-BED0-7AD5777764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DB571FF-922C-79AA-8FC5-6760F587FEE5}"/>
              </a:ext>
            </a:extLst>
          </p:cNvPr>
          <p:cNvSpPr>
            <a:spLocks noGrp="1"/>
          </p:cNvSpPr>
          <p:nvPr>
            <p:ph type="body" sz="quarter" idx="10"/>
          </p:nvPr>
        </p:nvSpPr>
        <p:spPr/>
        <p:txBody>
          <a:bodyPr/>
          <a:lstStyle/>
          <a:p>
            <a:r>
              <a:rPr lang="en-US" dirty="0"/>
              <a:t>Footnotes</a:t>
            </a:r>
          </a:p>
        </p:txBody>
      </p:sp>
      <p:sp>
        <p:nvSpPr>
          <p:cNvPr id="3" name="Text Placeholder 2">
            <a:extLst>
              <a:ext uri="{FF2B5EF4-FFF2-40B4-BE49-F238E27FC236}">
                <a16:creationId xmlns:a16="http://schemas.microsoft.com/office/drawing/2014/main" id="{101FB604-07BC-9870-BAFA-87864E213A22}"/>
              </a:ext>
            </a:extLst>
          </p:cNvPr>
          <p:cNvSpPr>
            <a:spLocks noGrp="1"/>
          </p:cNvSpPr>
          <p:nvPr>
            <p:ph type="body" sz="quarter" idx="11"/>
          </p:nvPr>
        </p:nvSpPr>
        <p:spPr>
          <a:xfrm>
            <a:off x="1250314" y="2132183"/>
            <a:ext cx="15590520" cy="7126117"/>
          </a:xfrm>
        </p:spPr>
        <p:txBody>
          <a:bodyPr>
            <a:normAutofit/>
          </a:bodyPr>
          <a:lstStyle/>
          <a:p>
            <a:pPr marL="514350" indent="-514350">
              <a:buFont typeface="+mj-lt"/>
              <a:buAutoNum type="arabicPeriod" startAt="4"/>
            </a:pPr>
            <a:r>
              <a:rPr lang="en-US" sz="3500" b="0" dirty="0"/>
              <a:t>HCUP’s documentation did not imply that the rates were age-adjusted, justifying all of them being labeled as crude rates, only.</a:t>
            </a:r>
          </a:p>
          <a:p>
            <a:pPr marL="514350" indent="-514350">
              <a:buFont typeface="+mj-lt"/>
              <a:buAutoNum type="arabicPeriod" startAt="4"/>
            </a:pPr>
            <a:r>
              <a:rPr lang="en-US" sz="3500" b="0" dirty="0"/>
              <a:t>Age-adjusted rates are available for entries that have not been stratified by age. CDC WONDER used the 2000 Census population for age-adjustments, and SUDORS used the 2010 U.S. Census population.</a:t>
            </a:r>
          </a:p>
          <a:p>
            <a:pPr marL="514350" indent="-514350">
              <a:buFont typeface="+mj-lt"/>
              <a:buAutoNum type="arabicPeriod" startAt="4"/>
            </a:pPr>
            <a:r>
              <a:rPr lang="en-US" sz="3500" b="0" dirty="0"/>
              <a:t>Underlying Cause of Death outcomes are defined by the CDC WONDER definition for that variable, and selections were made based on the UCD - Drug/Alcohol Induced Causes subset of ICD-10 codes (</a:t>
            </a:r>
            <a:r>
              <a:rPr lang="en-US" sz="3500" b="0" dirty="0">
                <a:hlinkClick r:id="rId2"/>
              </a:rPr>
              <a:t>Step 6. Select underlying cause of death</a:t>
            </a:r>
            <a:r>
              <a:rPr lang="en-US" sz="3500" b="0" dirty="0"/>
              <a:t>). “All” means any available underlying cause of death code, and “Unintentional” selects Drug poisonings (overdose) Unintentional (X40-X44) and only Drug poisonings (overdose) Undetermined (Y10-Y14).</a:t>
            </a:r>
          </a:p>
          <a:p>
            <a:pPr marL="514350" indent="-514350">
              <a:buFont typeface="+mj-lt"/>
              <a:buAutoNum type="arabicPeriod" startAt="4"/>
            </a:pPr>
            <a:endParaRPr lang="en-US" sz="3500" b="0" dirty="0"/>
          </a:p>
        </p:txBody>
      </p:sp>
    </p:spTree>
    <p:extLst>
      <p:ext uri="{BB962C8B-B14F-4D97-AF65-F5344CB8AC3E}">
        <p14:creationId xmlns:p14="http://schemas.microsoft.com/office/powerpoint/2010/main" val="179737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9D3C9-CBBF-6C94-E830-DC508ED179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ED1227E-F00C-1267-C041-5AF3DC95D0FA}"/>
              </a:ext>
            </a:extLst>
          </p:cNvPr>
          <p:cNvSpPr>
            <a:spLocks noGrp="1"/>
          </p:cNvSpPr>
          <p:nvPr>
            <p:ph type="body" sz="quarter" idx="10"/>
          </p:nvPr>
        </p:nvSpPr>
        <p:spPr/>
        <p:txBody>
          <a:bodyPr/>
          <a:lstStyle/>
          <a:p>
            <a:r>
              <a:rPr lang="en-US" dirty="0"/>
              <a:t>Footnotes</a:t>
            </a:r>
          </a:p>
        </p:txBody>
      </p:sp>
      <p:sp>
        <p:nvSpPr>
          <p:cNvPr id="3" name="Text Placeholder 2">
            <a:extLst>
              <a:ext uri="{FF2B5EF4-FFF2-40B4-BE49-F238E27FC236}">
                <a16:creationId xmlns:a16="http://schemas.microsoft.com/office/drawing/2014/main" id="{0C5833F2-0135-9258-7470-40FDCF460B04}"/>
              </a:ext>
            </a:extLst>
          </p:cNvPr>
          <p:cNvSpPr>
            <a:spLocks noGrp="1"/>
          </p:cNvSpPr>
          <p:nvPr>
            <p:ph type="body" sz="quarter" idx="11"/>
          </p:nvPr>
        </p:nvSpPr>
        <p:spPr>
          <a:xfrm>
            <a:off x="1250314" y="2132183"/>
            <a:ext cx="15590520" cy="7126117"/>
          </a:xfrm>
        </p:spPr>
        <p:txBody>
          <a:bodyPr>
            <a:normAutofit/>
          </a:bodyPr>
          <a:lstStyle/>
          <a:p>
            <a:pPr marL="514350" indent="-514350">
              <a:buFont typeface="+mj-lt"/>
              <a:buAutoNum type="arabicPeriod" startAt="7"/>
            </a:pPr>
            <a:r>
              <a:rPr lang="en-US" sz="3500" b="0" dirty="0"/>
              <a:t>Drug outcomes indicated as “All” are only present in the SUDORS dataset. These are drug overdose/poisoning events involving opioids, stimulants, depressants, or </a:t>
            </a:r>
            <a:r>
              <a:rPr lang="en-US" sz="3500" b="0" dirty="0" err="1"/>
              <a:t>polysubstances</a:t>
            </a:r>
            <a:r>
              <a:rPr lang="en-US" sz="3500" b="0" dirty="0"/>
              <a:t>.</a:t>
            </a:r>
          </a:p>
          <a:p>
            <a:pPr marL="514350" indent="-514350">
              <a:buFont typeface="+mj-lt"/>
              <a:buAutoNum type="arabicPeriod" startAt="7"/>
            </a:pPr>
            <a:r>
              <a:rPr lang="en-US" sz="3500" b="0" dirty="0"/>
              <a:t>“All Opioids” is defined by the HCUP documentation, including ICD-10 codes T40.0 (Opium), T40.1 (Heroin), T40.2 (Other opioids), T40.3 (Methadone), T40.4 (Other synthetic narcotics), T40.6 (Other and unspecified narcotics), F11.0 (Mental and </a:t>
            </a:r>
            <a:r>
              <a:rPr lang="en-US" sz="3500" b="0" dirty="0" err="1"/>
              <a:t>behavioural</a:t>
            </a:r>
            <a:r>
              <a:rPr lang="en-US" sz="3500" b="0" dirty="0"/>
              <a:t> disorders due to use of opioids, acute intoxication). </a:t>
            </a:r>
          </a:p>
          <a:p>
            <a:pPr marL="514350" indent="-514350">
              <a:buFont typeface="+mj-lt"/>
              <a:buAutoNum type="arabicPeriod" startAt="7"/>
            </a:pPr>
            <a:r>
              <a:rPr lang="en-US" sz="3500" b="0" dirty="0"/>
              <a:t>Overdose events involving multiple drug types (</a:t>
            </a:r>
            <a:r>
              <a:rPr lang="en-US" sz="3500" b="0" dirty="0" err="1"/>
              <a:t>polysubstances</a:t>
            </a:r>
            <a:r>
              <a:rPr lang="en-US" sz="3500" b="0" dirty="0"/>
              <a:t>) were included for the SUDORS and CDC WONDER datasets. SUDORS batches opioid plus any stimulants (including Cocaine) or depressants (including Benzodiazepines). CDC WONDER only included the ICD-10 codes T42.4 (Benzodiazepines) and T40.5 (Cocaine).</a:t>
            </a:r>
          </a:p>
          <a:p>
            <a:pPr marL="514350" indent="-514350">
              <a:buFont typeface="+mj-lt"/>
              <a:buAutoNum type="arabicPeriod" startAt="7"/>
            </a:pPr>
            <a:endParaRPr lang="en-US" sz="3500" b="0" dirty="0"/>
          </a:p>
          <a:p>
            <a:pPr marL="514350" indent="-514350">
              <a:buFont typeface="+mj-lt"/>
              <a:buAutoNum type="arabicPeriod" startAt="7"/>
            </a:pPr>
            <a:endParaRPr lang="en-US" sz="3500" b="0" dirty="0"/>
          </a:p>
        </p:txBody>
      </p:sp>
    </p:spTree>
    <p:extLst>
      <p:ext uri="{BB962C8B-B14F-4D97-AF65-F5344CB8AC3E}">
        <p14:creationId xmlns:p14="http://schemas.microsoft.com/office/powerpoint/2010/main" val="2792475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6E7BED-BD4E-89F2-5AA1-C0AE49C5B389}"/>
              </a:ext>
            </a:extLst>
          </p:cNvPr>
          <p:cNvSpPr>
            <a:spLocks noGrp="1"/>
          </p:cNvSpPr>
          <p:nvPr>
            <p:ph type="body" sz="quarter" idx="11"/>
          </p:nvPr>
        </p:nvSpPr>
        <p:spPr/>
        <p:txBody>
          <a:bodyPr/>
          <a:lstStyle/>
          <a:p>
            <a:r>
              <a:rPr lang="en-US" dirty="0"/>
              <a:t>CDC WONDER</a:t>
            </a:r>
          </a:p>
        </p:txBody>
      </p:sp>
    </p:spTree>
    <p:extLst>
      <p:ext uri="{BB962C8B-B14F-4D97-AF65-F5344CB8AC3E}">
        <p14:creationId xmlns:p14="http://schemas.microsoft.com/office/powerpoint/2010/main" val="2419819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75639-826C-761C-C635-ACE6A82ECF62}"/>
              </a:ext>
            </a:extLst>
          </p:cNvPr>
          <p:cNvSpPr>
            <a:spLocks noGrp="1"/>
          </p:cNvSpPr>
          <p:nvPr>
            <p:ph type="body" sz="quarter" idx="10"/>
          </p:nvPr>
        </p:nvSpPr>
        <p:spPr/>
        <p:txBody>
          <a:bodyPr/>
          <a:lstStyle/>
          <a:p>
            <a:r>
              <a:rPr lang="en-US" dirty="0"/>
              <a:t>Dataset</a:t>
            </a:r>
          </a:p>
        </p:txBody>
      </p:sp>
      <p:sp>
        <p:nvSpPr>
          <p:cNvPr id="3" name="Text Placeholder 2">
            <a:extLst>
              <a:ext uri="{FF2B5EF4-FFF2-40B4-BE49-F238E27FC236}">
                <a16:creationId xmlns:a16="http://schemas.microsoft.com/office/drawing/2014/main" id="{9DBD5D34-6007-E7E5-158A-E179FD9C876B}"/>
              </a:ext>
            </a:extLst>
          </p:cNvPr>
          <p:cNvSpPr>
            <a:spLocks noGrp="1"/>
          </p:cNvSpPr>
          <p:nvPr>
            <p:ph type="body" sz="quarter" idx="11"/>
          </p:nvPr>
        </p:nvSpPr>
        <p:spPr>
          <a:xfrm>
            <a:off x="1250314" y="2476500"/>
            <a:ext cx="15590520" cy="6400800"/>
          </a:xfrm>
        </p:spPr>
        <p:txBody>
          <a:bodyPr>
            <a:normAutofit/>
          </a:bodyPr>
          <a:lstStyle/>
          <a:p>
            <a:r>
              <a:rPr lang="en-US" b="0" dirty="0">
                <a:hlinkClick r:id="rId3"/>
              </a:rPr>
              <a:t>CDC WONDER</a:t>
            </a:r>
            <a:r>
              <a:rPr lang="en-US" b="0" dirty="0"/>
              <a:t> </a:t>
            </a:r>
          </a:p>
          <a:p>
            <a:r>
              <a:rPr lang="en-US" b="0" dirty="0">
                <a:sym typeface="Wingdings" pitchFamily="2" charset="2"/>
              </a:rPr>
              <a:t>               Multiple Cause of Death (Final) </a:t>
            </a:r>
          </a:p>
          <a:p>
            <a:r>
              <a:rPr lang="en-US" b="0" dirty="0">
                <a:sym typeface="Wingdings" pitchFamily="2" charset="2"/>
              </a:rPr>
              <a:t>               Current Final Multiple Cause of Death Data </a:t>
            </a:r>
          </a:p>
          <a:p>
            <a:r>
              <a:rPr lang="en-US" b="0" dirty="0">
                <a:sym typeface="Wingdings" pitchFamily="2" charset="2"/>
              </a:rPr>
              <a:t>               2018 – 2022</a:t>
            </a:r>
          </a:p>
          <a:p>
            <a:endParaRPr lang="en-US" b="0" dirty="0">
              <a:sym typeface="Wingdings" pitchFamily="2" charset="2"/>
            </a:endParaRPr>
          </a:p>
          <a:p>
            <a:r>
              <a:rPr lang="en-US" b="0" dirty="0">
                <a:sym typeface="Wingdings" pitchFamily="2" charset="2"/>
              </a:rPr>
              <a:t>Data request link for “</a:t>
            </a:r>
            <a:r>
              <a:rPr lang="en-US" b="0" dirty="0">
                <a:sym typeface="Wingdings" pitchFamily="2" charset="2"/>
                <a:hlinkClick r:id="rId4"/>
              </a:rPr>
              <a:t>About Multiple Cause of Death, 2018-2022, Single Race</a:t>
            </a:r>
            <a:r>
              <a:rPr lang="en-US" b="0" dirty="0">
                <a:sym typeface="Wingdings" pitchFamily="2" charset="2"/>
              </a:rPr>
              <a:t>”.</a:t>
            </a:r>
          </a:p>
        </p:txBody>
      </p:sp>
    </p:spTree>
    <p:extLst>
      <p:ext uri="{BB962C8B-B14F-4D97-AF65-F5344CB8AC3E}">
        <p14:creationId xmlns:p14="http://schemas.microsoft.com/office/powerpoint/2010/main" val="2236559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FFE1D8-B705-9B8D-F166-44214CC96EDB}"/>
              </a:ext>
            </a:extLst>
          </p:cNvPr>
          <p:cNvSpPr>
            <a:spLocks noGrp="1"/>
          </p:cNvSpPr>
          <p:nvPr>
            <p:ph type="body" sz="quarter" idx="10"/>
          </p:nvPr>
        </p:nvSpPr>
        <p:spPr>
          <a:xfrm>
            <a:off x="1277173" y="674370"/>
            <a:ext cx="15590520" cy="1103483"/>
          </a:xfrm>
        </p:spPr>
        <p:txBody>
          <a:bodyPr/>
          <a:lstStyle/>
          <a:p>
            <a:r>
              <a:rPr lang="en-US" dirty="0"/>
              <a:t>Variables of Interest</a:t>
            </a:r>
          </a:p>
        </p:txBody>
      </p:sp>
      <p:graphicFrame>
        <p:nvGraphicFramePr>
          <p:cNvPr id="7" name="Table 6">
            <a:extLst>
              <a:ext uri="{FF2B5EF4-FFF2-40B4-BE49-F238E27FC236}">
                <a16:creationId xmlns:a16="http://schemas.microsoft.com/office/drawing/2014/main" id="{830A398B-9A87-368B-18A7-6BD5BDF25B66}"/>
              </a:ext>
            </a:extLst>
          </p:cNvPr>
          <p:cNvGraphicFramePr>
            <a:graphicFrameLocks noGrp="1"/>
          </p:cNvGraphicFramePr>
          <p:nvPr>
            <p:extLst>
              <p:ext uri="{D42A27DB-BD31-4B8C-83A1-F6EECF244321}">
                <p14:modId xmlns:p14="http://schemas.microsoft.com/office/powerpoint/2010/main" val="1546066543"/>
              </p:ext>
            </p:extLst>
          </p:nvPr>
        </p:nvGraphicFramePr>
        <p:xfrm>
          <a:off x="1298944" y="2171700"/>
          <a:ext cx="16303752" cy="5029200"/>
        </p:xfrm>
        <a:graphic>
          <a:graphicData uri="http://schemas.openxmlformats.org/drawingml/2006/table">
            <a:tbl>
              <a:tblPr firstRow="1" bandRow="1"/>
              <a:tblGrid>
                <a:gridCol w="4339988">
                  <a:extLst>
                    <a:ext uri="{9D8B030D-6E8A-4147-A177-3AD203B41FA5}">
                      <a16:colId xmlns:a16="http://schemas.microsoft.com/office/drawing/2014/main" val="2908495545"/>
                    </a:ext>
                  </a:extLst>
                </a:gridCol>
                <a:gridCol w="11963764">
                  <a:extLst>
                    <a:ext uri="{9D8B030D-6E8A-4147-A177-3AD203B41FA5}">
                      <a16:colId xmlns:a16="http://schemas.microsoft.com/office/drawing/2014/main" val="996182969"/>
                    </a:ext>
                  </a:extLst>
                </a:gridCol>
              </a:tblGrid>
              <a:tr h="914400">
                <a:tc>
                  <a:txBody>
                    <a:bodyPr/>
                    <a:lstStyle/>
                    <a:p>
                      <a:pPr marL="0" marR="0" indent="0" algn="r" defTabSz="914400" rtl="0" eaLnBrk="1" fontAlgn="auto" latinLnBrk="0" hangingPunct="1">
                        <a:lnSpc>
                          <a:spcPct val="100000"/>
                        </a:lnSpc>
                        <a:spcBef>
                          <a:spcPts val="0"/>
                        </a:spcBef>
                        <a:spcAft>
                          <a:spcPts val="1800"/>
                        </a:spcAft>
                        <a:buClrTx/>
                        <a:buSzTx/>
                        <a:buFontTx/>
                        <a:buNone/>
                        <a:tabLst/>
                        <a:defRPr/>
                      </a:pPr>
                      <a:r>
                        <a:rPr lang="en-US" sz="3600" b="1" dirty="0">
                          <a:solidFill>
                            <a:srgbClr val="00356B"/>
                          </a:solidFill>
                          <a:latin typeface="Barlow" pitchFamily="2" charset="77"/>
                        </a:rPr>
                        <a:t>Timeframe</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spcAft>
                          <a:spcPts val="1800"/>
                        </a:spcAft>
                      </a:pPr>
                      <a:r>
                        <a:rPr lang="en-US" sz="3600" dirty="0">
                          <a:solidFill>
                            <a:srgbClr val="00356B"/>
                          </a:solidFill>
                          <a:latin typeface="Barlow" pitchFamily="2" charset="77"/>
                        </a:rPr>
                        <a:t>Year or by month.</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52156067"/>
                  </a:ext>
                </a:extLst>
              </a:tr>
              <a:tr h="914400">
                <a:tc>
                  <a:txBody>
                    <a:bodyPr/>
                    <a:lstStyle/>
                    <a:p>
                      <a:pPr marL="0" marR="0" indent="0" algn="r" defTabSz="914400" rtl="0" eaLnBrk="1" fontAlgn="auto" latinLnBrk="0" hangingPunct="1">
                        <a:lnSpc>
                          <a:spcPct val="100000"/>
                        </a:lnSpc>
                        <a:spcBef>
                          <a:spcPts val="0"/>
                        </a:spcBef>
                        <a:spcAft>
                          <a:spcPts val="1800"/>
                        </a:spcAft>
                        <a:buClrTx/>
                        <a:buSzTx/>
                        <a:buFontTx/>
                        <a:buNone/>
                        <a:tabLst/>
                        <a:defRPr/>
                      </a:pPr>
                      <a:r>
                        <a:rPr lang="en-US" sz="3600" b="1" dirty="0">
                          <a:solidFill>
                            <a:srgbClr val="00356B"/>
                          </a:solidFill>
                          <a:latin typeface="Barlow" pitchFamily="2" charset="77"/>
                        </a:rPr>
                        <a:t>Region</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spcAft>
                          <a:spcPts val="1800"/>
                        </a:spcAft>
                      </a:pPr>
                      <a:r>
                        <a:rPr lang="en-US" sz="3600" dirty="0">
                          <a:solidFill>
                            <a:srgbClr val="00356B"/>
                          </a:solidFill>
                          <a:latin typeface="Barlow" pitchFamily="2" charset="77"/>
                        </a:rPr>
                        <a:t>National or by state.</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384481772"/>
                  </a:ext>
                </a:extLst>
              </a:tr>
              <a:tr h="1463040">
                <a:tc>
                  <a:txBody>
                    <a:bodyPr/>
                    <a:lstStyle/>
                    <a:p>
                      <a:pPr algn="r">
                        <a:spcAft>
                          <a:spcPts val="1800"/>
                        </a:spcAft>
                      </a:pPr>
                      <a:r>
                        <a:rPr lang="en-US" sz="3600" b="1" dirty="0">
                          <a:solidFill>
                            <a:srgbClr val="00356B"/>
                          </a:solidFill>
                          <a:latin typeface="Barlow" pitchFamily="2" charset="77"/>
                        </a:rPr>
                        <a:t>Place of Death</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1800"/>
                        </a:spcAft>
                        <a:buClrTx/>
                        <a:buSzTx/>
                        <a:buFontTx/>
                        <a:buNone/>
                        <a:tabLst/>
                        <a:defRPr/>
                      </a:pPr>
                      <a:r>
                        <a:rPr lang="en-US" sz="3600" dirty="0">
                          <a:solidFill>
                            <a:srgbClr val="00356B"/>
                          </a:solidFill>
                          <a:latin typeface="Barlow" pitchFamily="2" charset="77"/>
                        </a:rPr>
                        <a:t>All places, Medical Facility – Inpatient (IP), or Medical Facility - Outpatient or ER (ED). </a:t>
                      </a:r>
                      <a:r>
                        <a:rPr lang="en-US" sz="3600" dirty="0">
                          <a:solidFill>
                            <a:srgbClr val="00356B"/>
                          </a:solidFill>
                          <a:latin typeface="Barlow" pitchFamily="2" charset="77"/>
                          <a:hlinkClick r:id="rId3"/>
                        </a:rPr>
                        <a:t>Description link</a:t>
                      </a:r>
                      <a:r>
                        <a:rPr lang="en-US" sz="3600" dirty="0">
                          <a:solidFill>
                            <a:srgbClr val="00356B"/>
                          </a:solidFill>
                          <a:latin typeface="Barlow" pitchFamily="2" charset="77"/>
                        </a:rPr>
                        <a:t>.</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54174981"/>
                  </a:ext>
                </a:extLst>
              </a:tr>
              <a:tr h="1463040">
                <a:tc>
                  <a:txBody>
                    <a:bodyPr/>
                    <a:lstStyle/>
                    <a:p>
                      <a:pPr algn="r">
                        <a:spcAft>
                          <a:spcPts val="1800"/>
                        </a:spcAft>
                      </a:pPr>
                      <a:r>
                        <a:rPr lang="en-US" sz="3600" b="1" dirty="0">
                          <a:solidFill>
                            <a:srgbClr val="00356B"/>
                          </a:solidFill>
                          <a:latin typeface="Barlow" pitchFamily="2" charset="77"/>
                        </a:rPr>
                        <a:t>Underlying Cause   of Death</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1800"/>
                        </a:spcAft>
                        <a:buClrTx/>
                        <a:buSzTx/>
                        <a:buFontTx/>
                        <a:buNone/>
                        <a:tabLst/>
                        <a:defRPr/>
                      </a:pPr>
                      <a:r>
                        <a:rPr lang="en-US" sz="3600" dirty="0">
                          <a:solidFill>
                            <a:srgbClr val="00356B"/>
                          </a:solidFill>
                          <a:latin typeface="Barlow" pitchFamily="2" charset="77"/>
                        </a:rPr>
                        <a:t>All Causes of Death and Unintentional (ICD -10 codes X40-X44 and Y10-Y14 together). Selected from subset ICD codes by Drug/Alcohol Induced cases. </a:t>
                      </a:r>
                      <a:r>
                        <a:rPr lang="en-US" sz="3600" dirty="0">
                          <a:solidFill>
                            <a:srgbClr val="00356B"/>
                          </a:solidFill>
                          <a:latin typeface="Barlow" pitchFamily="2" charset="77"/>
                          <a:hlinkClick r:id="rId4"/>
                        </a:rPr>
                        <a:t>Description link</a:t>
                      </a:r>
                      <a:r>
                        <a:rPr lang="en-US" sz="3600" dirty="0">
                          <a:solidFill>
                            <a:srgbClr val="00356B"/>
                          </a:solidFill>
                          <a:latin typeface="Barlow" pitchFamily="2" charset="77"/>
                        </a:rPr>
                        <a:t>.</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04973458"/>
                  </a:ext>
                </a:extLst>
              </a:tr>
            </a:tbl>
          </a:graphicData>
        </a:graphic>
      </p:graphicFrame>
    </p:spTree>
    <p:extLst>
      <p:ext uri="{BB962C8B-B14F-4D97-AF65-F5344CB8AC3E}">
        <p14:creationId xmlns:p14="http://schemas.microsoft.com/office/powerpoint/2010/main" val="3259895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5143E-FE07-CFE5-5432-25E42D0206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155736-97BC-4E39-B5DD-13962842A843}"/>
              </a:ext>
            </a:extLst>
          </p:cNvPr>
          <p:cNvSpPr>
            <a:spLocks noGrp="1"/>
          </p:cNvSpPr>
          <p:nvPr>
            <p:ph type="body" sz="quarter" idx="10"/>
          </p:nvPr>
        </p:nvSpPr>
        <p:spPr>
          <a:xfrm>
            <a:off x="1277173" y="674370"/>
            <a:ext cx="15590520" cy="1103483"/>
          </a:xfrm>
        </p:spPr>
        <p:txBody>
          <a:bodyPr/>
          <a:lstStyle/>
          <a:p>
            <a:r>
              <a:rPr lang="en-US" dirty="0"/>
              <a:t>Variables of Interest</a:t>
            </a:r>
          </a:p>
        </p:txBody>
      </p:sp>
      <p:graphicFrame>
        <p:nvGraphicFramePr>
          <p:cNvPr id="7" name="Table 6">
            <a:extLst>
              <a:ext uri="{FF2B5EF4-FFF2-40B4-BE49-F238E27FC236}">
                <a16:creationId xmlns:a16="http://schemas.microsoft.com/office/drawing/2014/main" id="{96C01FA2-5E91-88DD-F6A0-1F4891F21277}"/>
              </a:ext>
            </a:extLst>
          </p:cNvPr>
          <p:cNvGraphicFramePr>
            <a:graphicFrameLocks noGrp="1"/>
          </p:cNvGraphicFramePr>
          <p:nvPr>
            <p:extLst>
              <p:ext uri="{D42A27DB-BD31-4B8C-83A1-F6EECF244321}">
                <p14:modId xmlns:p14="http://schemas.microsoft.com/office/powerpoint/2010/main" val="1015199432"/>
              </p:ext>
            </p:extLst>
          </p:nvPr>
        </p:nvGraphicFramePr>
        <p:xfrm>
          <a:off x="1298944" y="2171700"/>
          <a:ext cx="16303752" cy="6263640"/>
        </p:xfrm>
        <a:graphic>
          <a:graphicData uri="http://schemas.openxmlformats.org/drawingml/2006/table">
            <a:tbl>
              <a:tblPr firstRow="1" bandRow="1"/>
              <a:tblGrid>
                <a:gridCol w="4339988">
                  <a:extLst>
                    <a:ext uri="{9D8B030D-6E8A-4147-A177-3AD203B41FA5}">
                      <a16:colId xmlns:a16="http://schemas.microsoft.com/office/drawing/2014/main" val="2908495545"/>
                    </a:ext>
                  </a:extLst>
                </a:gridCol>
                <a:gridCol w="11963764">
                  <a:extLst>
                    <a:ext uri="{9D8B030D-6E8A-4147-A177-3AD203B41FA5}">
                      <a16:colId xmlns:a16="http://schemas.microsoft.com/office/drawing/2014/main" val="996182969"/>
                    </a:ext>
                  </a:extLst>
                </a:gridCol>
              </a:tblGrid>
              <a:tr h="3383280">
                <a:tc>
                  <a:txBody>
                    <a:bodyPr/>
                    <a:lstStyle/>
                    <a:p>
                      <a:pPr algn="r">
                        <a:spcAft>
                          <a:spcPts val="1800"/>
                        </a:spcAft>
                      </a:pPr>
                      <a:r>
                        <a:rPr lang="en-US" sz="3600" b="1" dirty="0">
                          <a:solidFill>
                            <a:srgbClr val="00356B"/>
                          </a:solidFill>
                          <a:latin typeface="Barlow" pitchFamily="2" charset="77"/>
                        </a:rPr>
                        <a:t>Race</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1800"/>
                        </a:spcAft>
                        <a:buClrTx/>
                        <a:buSzTx/>
                        <a:buFontTx/>
                        <a:buNone/>
                        <a:tabLst/>
                        <a:defRPr/>
                      </a:pPr>
                      <a:r>
                        <a:rPr lang="en-US" sz="3600" dirty="0">
                          <a:solidFill>
                            <a:srgbClr val="00356B"/>
                          </a:solidFill>
                          <a:latin typeface="Barlow" pitchFamily="2" charset="77"/>
                        </a:rPr>
                        <a:t>Not Hispanic or Latino with Single Race - 6 Race Categories (“3. Select demographics” and “1. Organize table layout”, respectively). </a:t>
                      </a:r>
                      <a:r>
                        <a:rPr lang="en-US" sz="3600" dirty="0">
                          <a:solidFill>
                            <a:srgbClr val="00356B"/>
                          </a:solidFill>
                          <a:latin typeface="Barlow" pitchFamily="2" charset="77"/>
                          <a:hlinkClick r:id="rId3"/>
                        </a:rPr>
                        <a:t>Single Race description link</a:t>
                      </a:r>
                      <a:r>
                        <a:rPr lang="en-US" sz="3600" dirty="0">
                          <a:solidFill>
                            <a:srgbClr val="00356B"/>
                          </a:solidFill>
                          <a:latin typeface="Barlow" pitchFamily="2" charset="77"/>
                        </a:rPr>
                        <a:t>.</a:t>
                      </a:r>
                    </a:p>
                    <a:p>
                      <a:pPr marL="0" marR="0" indent="0" algn="l" defTabSz="914400" rtl="0" eaLnBrk="1" fontAlgn="auto" latinLnBrk="0" hangingPunct="1">
                        <a:lnSpc>
                          <a:spcPct val="100000"/>
                        </a:lnSpc>
                        <a:spcBef>
                          <a:spcPts val="0"/>
                        </a:spcBef>
                        <a:spcAft>
                          <a:spcPts val="1800"/>
                        </a:spcAft>
                        <a:buClrTx/>
                        <a:buSzTx/>
                        <a:buFontTx/>
                        <a:buNone/>
                        <a:tabLst/>
                        <a:defRPr/>
                      </a:pPr>
                      <a:r>
                        <a:rPr lang="en-US" sz="3600" dirty="0">
                          <a:solidFill>
                            <a:srgbClr val="00356B"/>
                          </a:solidFill>
                          <a:latin typeface="Barlow" pitchFamily="2" charset="77"/>
                        </a:rPr>
                        <a:t>Hispanic Origin (“1. Organize table layout” only). </a:t>
                      </a:r>
                      <a:r>
                        <a:rPr lang="en-US" sz="3600" dirty="0">
                          <a:solidFill>
                            <a:srgbClr val="00356B"/>
                          </a:solidFill>
                          <a:latin typeface="Barlow" pitchFamily="2" charset="77"/>
                          <a:hlinkClick r:id="rId4"/>
                        </a:rPr>
                        <a:t>Hispanic Origin description link</a:t>
                      </a:r>
                      <a:r>
                        <a:rPr lang="en-US" sz="3600" dirty="0">
                          <a:solidFill>
                            <a:srgbClr val="00356B"/>
                          </a:solidFill>
                          <a:latin typeface="Barlow" pitchFamily="2" charset="77"/>
                        </a:rPr>
                        <a:t>.</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7559975"/>
                  </a:ext>
                </a:extLst>
              </a:tr>
              <a:tr h="914400">
                <a:tc>
                  <a:txBody>
                    <a:bodyPr/>
                    <a:lstStyle/>
                    <a:p>
                      <a:pPr algn="r">
                        <a:spcAft>
                          <a:spcPts val="1800"/>
                        </a:spcAft>
                      </a:pPr>
                      <a:r>
                        <a:rPr lang="en-US" sz="3600" b="1" dirty="0">
                          <a:solidFill>
                            <a:srgbClr val="00356B"/>
                          </a:solidFill>
                          <a:latin typeface="Barlow" pitchFamily="2" charset="77"/>
                        </a:rPr>
                        <a:t>Sex or Gender</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1800"/>
                        </a:spcAft>
                        <a:buClrTx/>
                        <a:buSzTx/>
                        <a:buFontTx/>
                        <a:buNone/>
                        <a:tabLst/>
                        <a:defRPr/>
                      </a:pPr>
                      <a:r>
                        <a:rPr lang="en-US" sz="3600" dirty="0">
                          <a:solidFill>
                            <a:srgbClr val="00356B"/>
                          </a:solidFill>
                          <a:latin typeface="Barlow" pitchFamily="2" charset="77"/>
                        </a:rPr>
                        <a:t>Male or Female.</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5466626"/>
                  </a:ext>
                </a:extLst>
              </a:tr>
              <a:tr h="1828800">
                <a:tc>
                  <a:txBody>
                    <a:bodyPr/>
                    <a:lstStyle/>
                    <a:p>
                      <a:pPr algn="r">
                        <a:spcAft>
                          <a:spcPts val="1800"/>
                        </a:spcAft>
                      </a:pPr>
                      <a:r>
                        <a:rPr lang="en-US" sz="3600" b="1" dirty="0">
                          <a:solidFill>
                            <a:srgbClr val="00356B"/>
                          </a:solidFill>
                          <a:latin typeface="Barlow" pitchFamily="2" charset="77"/>
                        </a:rPr>
                        <a:t>Age</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1800"/>
                        </a:spcAft>
                        <a:buClrTx/>
                        <a:buSzTx/>
                        <a:buFontTx/>
                        <a:buNone/>
                        <a:tabLst/>
                        <a:defRPr/>
                      </a:pPr>
                      <a:r>
                        <a:rPr lang="en-US" sz="3600" dirty="0">
                          <a:solidFill>
                            <a:srgbClr val="00356B"/>
                          </a:solidFill>
                          <a:latin typeface="Barlow" pitchFamily="2" charset="77"/>
                        </a:rPr>
                        <a:t>Ten-year age groups. </a:t>
                      </a:r>
                      <a:r>
                        <a:rPr lang="en-US" sz="3600" dirty="0">
                          <a:solidFill>
                            <a:srgbClr val="00356B"/>
                          </a:solidFill>
                          <a:latin typeface="Barlow" pitchFamily="2" charset="77"/>
                          <a:hlinkClick r:id="rId5"/>
                        </a:rPr>
                        <a:t>Description link</a:t>
                      </a:r>
                      <a:r>
                        <a:rPr lang="en-US" sz="3600" dirty="0">
                          <a:solidFill>
                            <a:srgbClr val="00356B"/>
                          </a:solidFill>
                          <a:latin typeface="Barlow" pitchFamily="2" charset="77"/>
                        </a:rPr>
                        <a:t>.</a:t>
                      </a:r>
                    </a:p>
                    <a:p>
                      <a:pPr marL="0" marR="0" indent="0" algn="l" defTabSz="914400" rtl="0" eaLnBrk="1" fontAlgn="auto" latinLnBrk="0" hangingPunct="1">
                        <a:lnSpc>
                          <a:spcPct val="100000"/>
                        </a:lnSpc>
                        <a:spcBef>
                          <a:spcPts val="0"/>
                        </a:spcBef>
                        <a:spcAft>
                          <a:spcPts val="1800"/>
                        </a:spcAft>
                        <a:buClrTx/>
                        <a:buSzTx/>
                        <a:buFontTx/>
                        <a:buNone/>
                        <a:tabLst/>
                        <a:defRPr/>
                      </a:pPr>
                      <a:r>
                        <a:rPr lang="en-US" sz="3600" dirty="0">
                          <a:solidFill>
                            <a:srgbClr val="00356B"/>
                          </a:solidFill>
                          <a:latin typeface="Barlow" pitchFamily="2" charset="77"/>
                        </a:rPr>
                        <a:t>NOTE: </a:t>
                      </a:r>
                      <a:r>
                        <a:rPr lang="en-US" sz="3600" dirty="0">
                          <a:solidFill>
                            <a:srgbClr val="00356B"/>
                          </a:solidFill>
                          <a:latin typeface="Barlow" pitchFamily="2" charset="77"/>
                          <a:hlinkClick r:id="rId6"/>
                        </a:rPr>
                        <a:t>age-adjustments</a:t>
                      </a:r>
                      <a:r>
                        <a:rPr lang="en-US" sz="3600" dirty="0">
                          <a:solidFill>
                            <a:srgbClr val="00356B"/>
                          </a:solidFill>
                          <a:latin typeface="Barlow" pitchFamily="2" charset="77"/>
                        </a:rPr>
                        <a:t> are applied to all other stratifications by cannot be applied when grouped by age.</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40048198"/>
                  </a:ext>
                </a:extLst>
              </a:tr>
            </a:tbl>
          </a:graphicData>
        </a:graphic>
      </p:graphicFrame>
    </p:spTree>
    <p:extLst>
      <p:ext uri="{BB962C8B-B14F-4D97-AF65-F5344CB8AC3E}">
        <p14:creationId xmlns:p14="http://schemas.microsoft.com/office/powerpoint/2010/main" val="2590714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720CDF03C7FDC408CE7AF92CE468731" ma:contentTypeVersion="13" ma:contentTypeDescription="Create a new document." ma:contentTypeScope="" ma:versionID="106f0715ae84cc915f764a6eb507538d">
  <xsd:schema xmlns:xsd="http://www.w3.org/2001/XMLSchema" xmlns:xs="http://www.w3.org/2001/XMLSchema" xmlns:p="http://schemas.microsoft.com/office/2006/metadata/properties" xmlns:ns2="6a5287ae-def4-47e4-8906-066832aaf180" xmlns:ns3="3559ff58-71f7-47e7-a7ec-d84b2e224cdf" targetNamespace="http://schemas.microsoft.com/office/2006/metadata/properties" ma:root="true" ma:fieldsID="90c1b88be0f202aef55929c5e308ccd6" ns2:_="" ns3:_="">
    <xsd:import namespace="6a5287ae-def4-47e4-8906-066832aaf180"/>
    <xsd:import namespace="3559ff58-71f7-47e7-a7ec-d84b2e224cd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5287ae-def4-47e4-8906-066832aaf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d9ce95e-1345-4484-817e-41007f755313"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59ff58-71f7-47e7-a7ec-d84b2e224cd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c2eed30-e930-4c82-b19e-9f1b3aaab218}" ma:internalName="TaxCatchAll" ma:showField="CatchAllData" ma:web="3559ff58-71f7-47e7-a7ec-d84b2e224c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6A7BE3-E862-4C04-8B6F-7894F6692BB7}">
  <ds:schemaRefs>
    <ds:schemaRef ds:uri="http://schemas.microsoft.com/sharepoint/v3/contenttype/forms"/>
  </ds:schemaRefs>
</ds:datastoreItem>
</file>

<file path=customXml/itemProps2.xml><?xml version="1.0" encoding="utf-8"?>
<ds:datastoreItem xmlns:ds="http://schemas.openxmlformats.org/officeDocument/2006/customXml" ds:itemID="{85DE8753-B40D-4F3A-A663-66096F941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5287ae-def4-47e4-8906-066832aaf180"/>
    <ds:schemaRef ds:uri="3559ff58-71f7-47e7-a7ec-d84b2e224c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8258</TotalTime>
  <Words>890</Words>
  <Application>Microsoft Macintosh PowerPoint</Application>
  <PresentationFormat>Custom</PresentationFormat>
  <Paragraphs>79</Paragraphs>
  <Slides>12</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Wingdings</vt:lpstr>
      <vt:lpstr>Courier New</vt:lpstr>
      <vt:lpstr>Barlow Light</vt:lpstr>
      <vt:lpstr>Aptos</vt:lpstr>
      <vt:lpstr>Barlow</vt:lpstr>
      <vt:lpstr>Arial</vt:lpstr>
      <vt:lpstr>YaleNew Bold</vt:lpstr>
      <vt:lpstr>YaleNew</vt:lpstr>
      <vt:lpstr>Calibri</vt:lpstr>
      <vt:lpstr>Office Theme</vt:lpstr>
      <vt:lpstr>Opioid Overdose Harmonization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DSDE PPT Template - White</dc:title>
  <cp:lastModifiedBy>Golden, Shelby</cp:lastModifiedBy>
  <cp:revision>49</cp:revision>
  <cp:lastPrinted>2024-10-24T22:13:44Z</cp:lastPrinted>
  <dcterms:created xsi:type="dcterms:W3CDTF">2006-08-16T00:00:00Z</dcterms:created>
  <dcterms:modified xsi:type="dcterms:W3CDTF">2025-01-23T19:44:02Z</dcterms:modified>
  <dc:identifier>DAGTw7HeiKM</dc:identifier>
</cp:coreProperties>
</file>